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4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351" r:id="rId2"/>
    <p:sldId id="677" r:id="rId3"/>
    <p:sldId id="920" r:id="rId4"/>
    <p:sldId id="921" r:id="rId5"/>
    <p:sldId id="922" r:id="rId6"/>
    <p:sldId id="923" r:id="rId7"/>
    <p:sldId id="924" r:id="rId8"/>
    <p:sldId id="963" r:id="rId9"/>
    <p:sldId id="926" r:id="rId10"/>
    <p:sldId id="928" r:id="rId11"/>
    <p:sldId id="930" r:id="rId12"/>
    <p:sldId id="934" r:id="rId13"/>
    <p:sldId id="927" r:id="rId14"/>
    <p:sldId id="931" r:id="rId15"/>
    <p:sldId id="932" r:id="rId16"/>
    <p:sldId id="933" r:id="rId17"/>
    <p:sldId id="936" r:id="rId18"/>
    <p:sldId id="937" r:id="rId19"/>
    <p:sldId id="938" r:id="rId20"/>
    <p:sldId id="939" r:id="rId21"/>
    <p:sldId id="940" r:id="rId22"/>
    <p:sldId id="941" r:id="rId23"/>
    <p:sldId id="955" r:id="rId24"/>
    <p:sldId id="945" r:id="rId25"/>
    <p:sldId id="956" r:id="rId26"/>
    <p:sldId id="948" r:id="rId27"/>
    <p:sldId id="687" r:id="rId28"/>
    <p:sldId id="694" r:id="rId29"/>
    <p:sldId id="695" r:id="rId30"/>
    <p:sldId id="697" r:id="rId31"/>
    <p:sldId id="957" r:id="rId32"/>
    <p:sldId id="958" r:id="rId33"/>
    <p:sldId id="959" r:id="rId34"/>
    <p:sldId id="960" r:id="rId35"/>
    <p:sldId id="961" r:id="rId36"/>
  </p:sldIdLst>
  <p:sldSz cx="9144000" cy="6858000" type="screen4x3"/>
  <p:notesSz cx="6797675" cy="9926638"/>
  <p:defaultTextStyle>
    <a:defPPr>
      <a:defRPr lang="en-US"/>
    </a:defPPr>
    <a:lvl1pPr marL="0" lvl="0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r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85A0"/>
    <a:srgbClr val="FFCC99"/>
    <a:srgbClr val="FFFF99"/>
    <a:srgbClr val="FF3300"/>
    <a:srgbClr val="33CC33"/>
    <a:srgbClr val="CCFFCC"/>
    <a:srgbClr val="FFCCCC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03"/>
    <p:restoredTop sz="94623"/>
  </p:normalViewPr>
  <p:slideViewPr>
    <p:cSldViewPr showGuides="1">
      <p:cViewPr varScale="1">
        <p:scale>
          <a:sx n="91" d="100"/>
          <a:sy n="91" d="100"/>
        </p:scale>
        <p:origin x="1426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t" anchorCtr="0" compatLnSpc="1"/>
          <a:lstStyle>
            <a:lvl1pPr algn="l"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5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t" anchorCtr="0" compatLnSpc="1"/>
          <a:lstStyle>
            <a:lvl1pPr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5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b" anchorCtr="0" compatLnSpc="1"/>
          <a:lstStyle>
            <a:lvl1pPr algn="l"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45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b" anchorCtr="0" compatLnSpc="1"/>
          <a:lstStyle/>
          <a:p>
            <a:pPr lvl="0" defTabSz="955675">
              <a:buNone/>
            </a:pPr>
            <a:fld id="{9A0DB2DC-4C9A-4742-B13C-FB6460FD3503}" type="slidenum">
              <a:rPr lang="es-ES" altLang="x-none" sz="1300" dirty="0">
                <a:latin typeface="Times New Roman" panose="02020603050405020304" pitchFamily="18" charset="0"/>
              </a:rPr>
              <a:t>‹Nº›</a:t>
            </a:fld>
            <a:endParaRPr lang="es-ES" altLang="x-none" sz="13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t" anchorCtr="0" compatLnSpc="1"/>
          <a:lstStyle>
            <a:lvl1pPr algn="l"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t" anchorCtr="0" compatLnSpc="1"/>
          <a:lstStyle>
            <a:lvl1pPr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r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349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Haga clic para modificar el estilo de texto del patrón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Segundo nivel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Tercer nivel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Cuarto nivel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Quinto nivel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b" anchorCtr="0" compatLnSpc="1"/>
          <a:lstStyle>
            <a:lvl1pPr algn="l" defTabSz="955675">
              <a:defRPr sz="1300">
                <a:latin typeface="Times New Roman" panose="02020603050405020304" pitchFamily="18" charset="0"/>
              </a:defRPr>
            </a:lvl1pPr>
          </a:lstStyle>
          <a:p>
            <a:pPr marL="0" marR="0" lvl="0" indent="0" algn="l" defTabSz="95567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3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5562" tIns="47781" rIns="95562" bIns="47781" numCol="1" anchor="b" anchorCtr="0" compatLnSpc="1"/>
          <a:lstStyle/>
          <a:p>
            <a:pPr lvl="0" defTabSz="955675">
              <a:buNone/>
            </a:pPr>
            <a:fld id="{9A0DB2DC-4C9A-4742-B13C-FB6460FD3503}" type="slidenum">
              <a:rPr lang="es-ES_tradnl" altLang="x-none" sz="1300" dirty="0">
                <a:latin typeface="Times New Roman" panose="02020603050405020304" pitchFamily="18" charset="0"/>
              </a:rPr>
              <a:t>‹Nº›</a:t>
            </a:fld>
            <a:endParaRPr lang="es-ES_tradnl" altLang="x-none" sz="1300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1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64515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451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 eaLnBrk="1" hangingPunct="1"/>
            <a:endParaRPr lang="es-ES" altLang="es-E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65539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10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66563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656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23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67587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7588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 eaLnBrk="1" hangingPunct="1"/>
            <a:endParaRPr lang="es-ES" altLang="es-E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32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68611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8612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33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69635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6963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34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70659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0660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 txBox="1">
            <a:spLocks noGrp="1"/>
          </p:cNvSpPr>
          <p:nvPr>
            <p:ph type="sldNum" sz="quarter"/>
          </p:nvPr>
        </p:nvSpPr>
        <p:spPr>
          <a:xfrm>
            <a:off x="3851275" y="9431338"/>
            <a:ext cx="2946400" cy="495300"/>
          </a:xfrm>
          <a:prstGeom prst="rect">
            <a:avLst/>
          </a:prstGeom>
          <a:noFill/>
          <a:ln w="9525">
            <a:noFill/>
          </a:ln>
        </p:spPr>
        <p:txBody>
          <a:bodyPr lIns="95562" tIns="47781" rIns="95562" bIns="47781" anchor="b" anchorCtr="0"/>
          <a:lstStyle/>
          <a:p>
            <a:pPr lvl="0" defTabSz="955675"/>
            <a:fld id="{9A0DB2DC-4C9A-4742-B13C-FB6460FD3503}" type="slidenum">
              <a:rPr lang="es-ES_tradnl" altLang="es-ES" sz="1300" dirty="0">
                <a:latin typeface="Times New Roman" panose="02020603050405020304" pitchFamily="18" charset="0"/>
              </a:rPr>
              <a:t>35</a:t>
            </a:fld>
            <a:endParaRPr lang="es-ES_tradnl" altLang="es-ES" sz="1300" dirty="0">
              <a:latin typeface="Times New Roman" panose="02020603050405020304" pitchFamily="18" charset="0"/>
            </a:endParaRPr>
          </a:p>
        </p:txBody>
      </p:sp>
      <p:sp>
        <p:nvSpPr>
          <p:cNvPr id="71683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71684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5562" tIns="47781" rIns="95562" bIns="47781" anchor="t" anchorCtr="0"/>
          <a:lstStyle/>
          <a:p>
            <a:pPr lvl="0"/>
            <a:endParaRPr lang="es-ES" altLang="es-E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381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s-E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381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 hasCustomPrompt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6 Marcador de número de diapositiva"/>
          <p:cNvSpPr>
            <a:spLocks noGrp="1"/>
          </p:cNvSpPr>
          <p:nvPr>
            <p:ph type="sldNum" sz="quarter" idx="1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8" name="2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6" name="Cuadro de texto 5"/>
          <p:cNvSpPr txBox="1"/>
          <p:nvPr userDrawn="1"/>
        </p:nvSpPr>
        <p:spPr>
          <a:xfrm>
            <a:off x="6969760" y="5884545"/>
            <a:ext cx="30480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4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381750" y="152400"/>
            <a:ext cx="2076450" cy="59436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 hasCustomPrompt="1"/>
          </p:nvPr>
        </p:nvSpPr>
        <p:spPr>
          <a:xfrm>
            <a:off x="152400" y="152400"/>
            <a:ext cx="6076950" cy="59436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8" name="3 Marcador de número de diapositiva"/>
          <p:cNvSpPr>
            <a:spLocks noGrp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ln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algn="ctr">
              <a:buNone/>
            </a:pPr>
            <a:fld id="{9A0DB2DC-4C9A-4742-B13C-FB6460FD3503}" type="slidenum">
              <a:rPr lang="en-US" dirty="0">
                <a:latin typeface="Comic Sans MS" panose="030F0702030302020204" pitchFamily="66" charset="0"/>
              </a:rPr>
              <a:t>‹Nº›</a:t>
            </a:fld>
            <a:endParaRPr lang="en-US" dirty="0">
              <a:latin typeface="Comic Sans MS" panose="030F0702030302020204" pitchFamily="66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/>
          <p:nvPr userDrawn="1"/>
        </p:nvSpPr>
        <p:spPr>
          <a:xfrm>
            <a:off x="8382000" y="0"/>
            <a:ext cx="762000" cy="685800"/>
          </a:xfrm>
          <a:prstGeom prst="rect">
            <a:avLst/>
          </a:prstGeom>
          <a:solidFill>
            <a:srgbClr val="04688C"/>
          </a:solidFill>
          <a:ln w="9525">
            <a:noFill/>
          </a:ln>
        </p:spPr>
        <p:txBody>
          <a:bodyPr wrap="none" anchor="ctr" anchorCtr="0"/>
          <a:lstStyle/>
          <a:p>
            <a:pPr lvl="0" algn="ctr">
              <a:buNone/>
            </a:pPr>
            <a:endParaRPr lang="es-ES_tradnl" altLang="x-none" sz="2400" b="1" dirty="0">
              <a:latin typeface="Times New Roman" panose="02020603050405020304" pitchFamily="18" charset="0"/>
            </a:endParaRPr>
          </a:p>
        </p:txBody>
      </p:sp>
      <p:sp>
        <p:nvSpPr>
          <p:cNvPr id="1027" name="Rectangle 3"/>
          <p:cNvSpPr/>
          <p:nvPr userDrawn="1"/>
        </p:nvSpPr>
        <p:spPr>
          <a:xfrm>
            <a:off x="0" y="0"/>
            <a:ext cx="8382000" cy="685800"/>
          </a:xfrm>
          <a:prstGeom prst="rect">
            <a:avLst/>
          </a:prstGeom>
          <a:solidFill>
            <a:srgbClr val="0585B2"/>
          </a:solidFill>
          <a:ln w="9525">
            <a:noFill/>
          </a:ln>
        </p:spPr>
        <p:txBody>
          <a:bodyPr wrap="none" anchor="ctr" anchorCtr="0"/>
          <a:lstStyle/>
          <a:p>
            <a:pPr lvl="0">
              <a:buNone/>
            </a:pPr>
            <a:endParaRPr lang="es-ES" altLang="x-none" dirty="0">
              <a:latin typeface="Arial" panose="020B0604020202020204" pitchFamily="34" charset="0"/>
            </a:endParaRPr>
          </a:p>
        </p:txBody>
      </p:sp>
      <p:sp>
        <p:nvSpPr>
          <p:cNvPr id="1028" name="Rectangle 4"/>
          <p:cNvSpPr>
            <a:spLocks noGrp="1"/>
          </p:cNvSpPr>
          <p:nvPr>
            <p:ph type="title"/>
          </p:nvPr>
        </p:nvSpPr>
        <p:spPr>
          <a:xfrm>
            <a:off x="152400" y="152400"/>
            <a:ext cx="7772400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en-US" altLang="es-ES" dirty="0"/>
              <a:t>Haga clic para modificar el estilo de título del patrón</a:t>
            </a:r>
          </a:p>
        </p:txBody>
      </p:sp>
      <p:sp>
        <p:nvSpPr>
          <p:cNvPr id="1029" name="Rectangle 5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es-ES" dirty="0"/>
              <a:t>Haga clic para modificar el estilo de texto del patrón</a:t>
            </a:r>
          </a:p>
          <a:p>
            <a:pPr lvl="1"/>
            <a:r>
              <a:rPr lang="en-US" altLang="es-ES" dirty="0"/>
              <a:t>Segundo nivel</a:t>
            </a:r>
          </a:p>
          <a:p>
            <a:pPr lvl="2"/>
            <a:r>
              <a:rPr lang="en-US" altLang="es-ES" dirty="0"/>
              <a:t>Tercer nivel</a:t>
            </a:r>
          </a:p>
          <a:p>
            <a:pPr lvl="3"/>
            <a:r>
              <a:rPr lang="en-US" altLang="es-ES" dirty="0"/>
              <a:t>Cuarto nivel</a:t>
            </a:r>
          </a:p>
          <a:p>
            <a:pPr lvl="4"/>
            <a:r>
              <a:rPr lang="en-US" altLang="es-ES" dirty="0"/>
              <a:t>Quinto nivel</a:t>
            </a:r>
          </a:p>
        </p:txBody>
      </p:sp>
      <p:sp>
        <p:nvSpPr>
          <p:cNvPr id="2928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0"/>
            <a:ext cx="762000" cy="6873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/>
          <a:lstStyle>
            <a:lvl1pPr algn="ctr">
              <a:defRPr sz="2000" b="1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pPr lvl="0">
              <a:buNone/>
            </a:pPr>
            <a:fld id="{9A0DB2DC-4C9A-4742-B13C-FB6460FD3503}" type="slidenum">
              <a:rPr lang="en-US" dirty="0"/>
              <a:t>‹Nº›</a:t>
            </a:fld>
            <a:endParaRPr lang="en-US" dirty="0">
              <a:latin typeface="Arial" panose="020B0604020202020204" pitchFamily="34" charset="0"/>
            </a:endParaRPr>
          </a:p>
        </p:txBody>
      </p:sp>
      <p:pic>
        <p:nvPicPr>
          <p:cNvPr id="2" name="Imagen 1" descr="Gremi de Peixaters de Catalunya"/>
          <p:cNvPicPr/>
          <p:nvPr userDrawn="1">
            <p:custDataLst>
              <p:tags r:id="rId13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05" y="6151880"/>
            <a:ext cx="1795780" cy="7061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Cuadro de texto 2"/>
          <p:cNvSpPr txBox="1"/>
          <p:nvPr userDrawn="1"/>
        </p:nvSpPr>
        <p:spPr>
          <a:xfrm>
            <a:off x="6929120" y="5695315"/>
            <a:ext cx="3048000" cy="3740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s-ES" altLang="en-US"/>
          </a:p>
        </p:txBody>
      </p:sp>
      <p:pic>
        <p:nvPicPr>
          <p:cNvPr id="4" name="Imagen 1"/>
          <p:cNvPicPr>
            <a:picLocks noChangeAspect="1"/>
          </p:cNvPicPr>
          <p:nvPr>
            <p:custDataLst>
              <p:tags r:id="rId14"/>
            </p:custDataLst>
          </p:nvPr>
        </p:nvPicPr>
        <p:blipFill>
          <a:blip r:embed="rId16"/>
          <a:stretch>
            <a:fillRect/>
          </a:stretch>
        </p:blipFill>
        <p:spPr>
          <a:xfrm>
            <a:off x="6156325" y="6381115"/>
            <a:ext cx="2065020" cy="386080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bg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5.xml"/><Relationship Id="rId1" Type="http://schemas.openxmlformats.org/officeDocument/2006/relationships/tags" Target="../tags/tag3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0.xml"/><Relationship Id="rId1" Type="http://schemas.openxmlformats.org/officeDocument/2006/relationships/tags" Target="../tags/tag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0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jmcprl.net/GIF%20ANDALUCIA/A%20M%20LPRL1.html" TargetMode="External"/><Relationship Id="rId1" Type="http://schemas.openxmlformats.org/officeDocument/2006/relationships/slideLayout" Target="../slideLayouts/slideLayout5.xml"/><Relationship Id="rId4" Type="http://schemas.openxmlformats.org/officeDocument/2006/relationships/image" Target="NUL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ítulo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13314" name="Rectangle 3"/>
          <p:cNvSpPr>
            <a:spLocks noGrp="1"/>
          </p:cNvSpPr>
          <p:nvPr>
            <p:ph type="subTitle" idx="4294967295" hasCustomPrompt="1"/>
          </p:nvPr>
        </p:nvSpPr>
        <p:spPr>
          <a:xfrm>
            <a:off x="1403350" y="1341120"/>
            <a:ext cx="6400800" cy="1752600"/>
          </a:xfrm>
        </p:spPr>
        <p:txBody>
          <a:bodyPr vert="horz" wrap="square" lIns="91440" tIns="45720" rIns="91440" bIns="45720" anchor="t" anchorCtr="0"/>
          <a:lstStyle/>
          <a:p>
            <a:pPr marL="0" indent="0" algn="ctr">
              <a:buClrTx/>
              <a:buSzTx/>
              <a:buFontTx/>
              <a:buNone/>
            </a:pPr>
            <a:r>
              <a:rPr lang="es-ES" altLang="es-ES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+mn-cs"/>
              </a:rPr>
              <a:t>PREVENCIÓN DE RIESGOS LABORALES </a:t>
            </a:r>
          </a:p>
          <a:p>
            <a:pPr>
              <a:buClrTx/>
              <a:buSzTx/>
              <a:buFontTx/>
            </a:pPr>
            <a:endParaRPr lang="es-ES" altLang="es-ES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2" name="Imagen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/>
          <a:stretch>
            <a:fillRect/>
          </a:stretch>
        </p:blipFill>
        <p:spPr>
          <a:xfrm>
            <a:off x="4211955" y="3068955"/>
            <a:ext cx="1338580" cy="1424940"/>
          </a:xfrm>
          <a:prstGeom prst="rect">
            <a:avLst/>
          </a:prstGeom>
        </p:spPr>
      </p:pic>
      <p:sp>
        <p:nvSpPr>
          <p:cNvPr id="3" name="Cuadro de texto 2"/>
          <p:cNvSpPr txBox="1"/>
          <p:nvPr/>
        </p:nvSpPr>
        <p:spPr>
          <a:xfrm>
            <a:off x="539750" y="6021705"/>
            <a:ext cx="3048000" cy="7258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endParaRPr lang="es-E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10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2531" name="Rectangle 2"/>
          <p:cNvSpPr>
            <a:spLocks noGrp="1"/>
          </p:cNvSpPr>
          <p:nvPr>
            <p:ph type="title"/>
          </p:nvPr>
        </p:nvSpPr>
        <p:spPr>
          <a:xfrm>
            <a:off x="152400" y="152400"/>
            <a:ext cx="8091488" cy="381000"/>
          </a:xfrm>
        </p:spPr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LEY 31/1995. LEY DE PREVENCIÓN DE RIESGOS LABORALES</a:t>
            </a:r>
            <a:endParaRPr lang="es-ES" altLang="es-ES" sz="1800" dirty="0"/>
          </a:p>
        </p:txBody>
      </p:sp>
      <p:sp>
        <p:nvSpPr>
          <p:cNvPr id="22532" name="AutoShape 4" descr="Image7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2533" name="AutoShape 5" descr="Image7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2534" name="Rectangle 8"/>
          <p:cNvSpPr/>
          <p:nvPr/>
        </p:nvSpPr>
        <p:spPr>
          <a:xfrm>
            <a:off x="-36512" y="620713"/>
            <a:ext cx="8686800" cy="496887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609600" lvl="0" indent="-609600">
              <a:buNone/>
            </a:pPr>
            <a:r>
              <a:rPr lang="es-ES" altLang="es-ES" sz="4800" b="1" dirty="0"/>
              <a:t>	</a:t>
            </a:r>
            <a:r>
              <a:rPr lang="es-ES" altLang="es-ES" sz="2000" dirty="0">
                <a:solidFill>
                  <a:srgbClr val="0585B2"/>
                </a:solidFill>
                <a:latin typeface="Arial" panose="020B0604020202020204" pitchFamily="34" charset="0"/>
              </a:rPr>
              <a:t>Artículo 15: Principios de la acción preventiva</a:t>
            </a:r>
          </a:p>
          <a:p>
            <a:pPr marL="609600" lvl="0" indent="-609600">
              <a:buNone/>
            </a:pPr>
            <a:endParaRPr lang="es-ES" altLang="es-ES" sz="2000" dirty="0">
              <a:solidFill>
                <a:srgbClr val="0585B2"/>
              </a:solidFill>
              <a:latin typeface="Arial" panose="020B0604020202020204" pitchFamily="34" charset="0"/>
            </a:endParaRP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Evitar </a:t>
            </a:r>
            <a:r>
              <a:rPr lang="es-ES" altLang="es-ES" sz="1800" dirty="0">
                <a:latin typeface="Arial" panose="020B0604020202020204" pitchFamily="34" charset="0"/>
              </a:rPr>
              <a:t>los riesgos.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Evaluar</a:t>
            </a:r>
            <a:r>
              <a:rPr lang="es-ES" altLang="es-ES" sz="1800" dirty="0">
                <a:latin typeface="Arial" panose="020B0604020202020204" pitchFamily="34" charset="0"/>
              </a:rPr>
              <a:t> los riesgos que no se puedan evitar.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Combatir</a:t>
            </a:r>
            <a:r>
              <a:rPr lang="es-ES" altLang="es-ES" sz="1800" dirty="0">
                <a:latin typeface="Arial" panose="020B0604020202020204" pitchFamily="34" charset="0"/>
              </a:rPr>
              <a:t> los riesgos en su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origen.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Adaptar el trabajo</a:t>
            </a:r>
            <a:r>
              <a:rPr lang="es-ES" altLang="es-ES" sz="1800" dirty="0">
                <a:latin typeface="Arial" panose="020B0604020202020204" pitchFamily="34" charset="0"/>
              </a:rPr>
              <a:t> a la persona.</a:t>
            </a:r>
          </a:p>
          <a:p>
            <a:pPr marL="1252855" lvl="1" indent="-533400" algn="just"/>
            <a:r>
              <a:rPr lang="es-ES" altLang="es-ES" sz="1800" dirty="0">
                <a:latin typeface="Arial" panose="020B0604020202020204" pitchFamily="34" charset="0"/>
              </a:rPr>
              <a:t>Tener en cuenta la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evolución de la técnica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Sustituir lo peligroso</a:t>
            </a:r>
            <a:r>
              <a:rPr lang="es-ES" altLang="es-ES" sz="1800" dirty="0">
                <a:latin typeface="Arial" panose="020B0604020202020204" pitchFamily="34" charset="0"/>
              </a:rPr>
              <a:t> por lo que entrañe poco o ningún peligro.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Planificar la prevención</a:t>
            </a:r>
            <a:r>
              <a:rPr lang="es-ES" altLang="es-ES" sz="1800" dirty="0">
                <a:latin typeface="Arial" panose="020B0604020202020204" pitchFamily="34" charset="0"/>
              </a:rPr>
              <a:t>, buscando un conjunto coherente que integre en ella la técnica, la organización del trabajo, las condiciones de trabajo, las relaciones sociales y la influencia de los factores ambientales en el trabajo.</a:t>
            </a:r>
          </a:p>
          <a:p>
            <a:pPr marL="1252855" lvl="1" indent="-533400" algn="just"/>
            <a:r>
              <a:rPr lang="es-ES" altLang="es-ES" sz="1800" dirty="0">
                <a:latin typeface="Arial" panose="020B0604020202020204" pitchFamily="34" charset="0"/>
              </a:rPr>
              <a:t>Adoptar medidas que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antepongan la protección colectiva</a:t>
            </a:r>
            <a:r>
              <a:rPr lang="es-ES" altLang="es-ES" sz="1800" dirty="0">
                <a:latin typeface="Arial" panose="020B0604020202020204" pitchFamily="34" charset="0"/>
              </a:rPr>
              <a:t> a la individual.</a:t>
            </a:r>
          </a:p>
          <a:p>
            <a:pPr marL="1252855" lvl="1" indent="-533400" algn="just"/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Dar</a:t>
            </a:r>
            <a:r>
              <a:rPr lang="es-ES" altLang="es-ES" sz="1800" dirty="0">
                <a:latin typeface="Arial" panose="020B0604020202020204" pitchFamily="34" charset="0"/>
              </a:rPr>
              <a:t> las debidas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instrucciones </a:t>
            </a:r>
            <a:r>
              <a:rPr lang="es-ES" altLang="es-ES" sz="1800" dirty="0">
                <a:latin typeface="Arial" panose="020B0604020202020204" pitchFamily="34" charset="0"/>
              </a:rPr>
              <a:t>a los trabajadores.</a:t>
            </a:r>
          </a:p>
        </p:txBody>
      </p:sp>
      <p:sp>
        <p:nvSpPr>
          <p:cNvPr id="22535" name="Rectangle 10"/>
          <p:cNvSpPr/>
          <p:nvPr/>
        </p:nvSpPr>
        <p:spPr>
          <a:xfrm>
            <a:off x="1665288" y="765175"/>
            <a:ext cx="8091487" cy="381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es-ES" altLang="es-ES" sz="20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11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3555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3556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3557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3558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3559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3560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A: Ley de prevención de riesgos laborales</a:t>
            </a:r>
            <a:endParaRPr lang="es-ES" altLang="es-ES" sz="2000" dirty="0"/>
          </a:p>
        </p:txBody>
      </p:sp>
      <p:pic>
        <p:nvPicPr>
          <p:cNvPr id="23561" name="Picture 12" descr="3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" y="1571625"/>
            <a:ext cx="2187575" cy="257333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62" name="Rectangle 13"/>
          <p:cNvSpPr/>
          <p:nvPr/>
        </p:nvSpPr>
        <p:spPr>
          <a:xfrm>
            <a:off x="3132138" y="1341438"/>
            <a:ext cx="5400675" cy="3970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0"/>
              </a:spcBef>
              <a:buNone/>
            </a:pPr>
            <a:r>
              <a:rPr lang="es-ES_tradnl" altLang="es-ES" sz="1800" b="1" dirty="0">
                <a:latin typeface="Arial" panose="020B0604020202020204" pitchFamily="34" charset="0"/>
              </a:rPr>
              <a:t>El empresario tiene el deber de:</a:t>
            </a: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La protección del trabajador frente a los riesgos laborales</a:t>
            </a: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None/>
            </a:pPr>
            <a:endParaRPr lang="es-ES_tradnl" altLang="es-ES" sz="1800" b="1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El deber de coordinación empresarial</a:t>
            </a: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None/>
            </a:pPr>
            <a:endParaRPr lang="es-ES_tradnl" altLang="es-ES" sz="1800" b="1" dirty="0">
              <a:latin typeface="Arial" panose="020B0604020202020204" pitchFamily="34" charset="0"/>
            </a:endParaRPr>
          </a:p>
          <a:p>
            <a:pPr marL="1257300" lvl="1" indent="-353695" algn="just">
              <a:spcBef>
                <a:spcPct val="0"/>
              </a:spcBef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Entre empresarios que desarrollen sus actividades en un mismo centro de trabajo</a:t>
            </a:r>
          </a:p>
          <a:p>
            <a:pPr marL="1257300" lvl="1" indent="-353695" algn="just">
              <a:spcBef>
                <a:spcPct val="0"/>
              </a:spcBef>
              <a:buChar char="•"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57300" lvl="1" indent="-353695" algn="just">
              <a:spcBef>
                <a:spcPct val="0"/>
              </a:spcBef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Vigilar el cumplimiento de la normativa preventiva por parte de los contratistas o subcontratistas</a:t>
            </a:r>
            <a:endParaRPr lang="es-ES" altLang="es-E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12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4579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4580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4581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4582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4583" name="AutoShape 6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4584" name="Rectangle 13"/>
          <p:cNvSpPr/>
          <p:nvPr/>
        </p:nvSpPr>
        <p:spPr>
          <a:xfrm>
            <a:off x="428625" y="1285875"/>
            <a:ext cx="7961313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0"/>
              </a:spcBef>
              <a:buNone/>
            </a:pPr>
            <a:r>
              <a:rPr lang="es-ES_tradnl" altLang="es-ES" sz="1800" b="1" dirty="0">
                <a:latin typeface="Arial" panose="020B0604020202020204" pitchFamily="34" charset="0"/>
              </a:rPr>
              <a:t>	</a:t>
            </a: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  <p:sp>
        <p:nvSpPr>
          <p:cNvPr id="24585" name="Rectangle 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A: La seguridad en el producto</a:t>
            </a:r>
            <a:endParaRPr lang="es-ES" altLang="es-ES" sz="2000" dirty="0"/>
          </a:p>
        </p:txBody>
      </p:sp>
      <p:sp>
        <p:nvSpPr>
          <p:cNvPr id="24586" name="15 Rectángulo"/>
          <p:cNvSpPr/>
          <p:nvPr/>
        </p:nvSpPr>
        <p:spPr>
          <a:xfrm>
            <a:off x="571500" y="890588"/>
            <a:ext cx="7786688" cy="4522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spcBef>
                <a:spcPct val="0"/>
              </a:spcBef>
              <a:buNone/>
            </a:pPr>
            <a:r>
              <a:rPr lang="es-ES" altLang="es-ES" sz="1800" b="1" dirty="0">
                <a:latin typeface="Arial" panose="020B0604020202020204" pitchFamily="34" charset="0"/>
              </a:rPr>
              <a:t>Unas buenas condiciones de trabajo </a:t>
            </a:r>
            <a:r>
              <a:rPr lang="es-ES" altLang="es-ES" sz="1800" dirty="0">
                <a:latin typeface="Arial" panose="020B0604020202020204" pitchFamily="34" charset="0"/>
              </a:rPr>
              <a:t>desde el punto de vista preventivo </a:t>
            </a:r>
            <a:r>
              <a:rPr lang="es-ES" altLang="es-ES" sz="1800" b="1" dirty="0">
                <a:latin typeface="Arial" panose="020B0604020202020204" pitchFamily="34" charset="0"/>
              </a:rPr>
              <a:t>repercutirán positivamente en la calidad de los productos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0" lvl="0" indent="0" algn="just">
              <a:spcBef>
                <a:spcPct val="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El </a:t>
            </a:r>
            <a:r>
              <a:rPr lang="es-ES" altLang="es-ES" sz="1800" b="1" dirty="0">
                <a:latin typeface="Arial" panose="020B0604020202020204" pitchFamily="34" charset="0"/>
              </a:rPr>
              <a:t>criterio de seguridad y salud </a:t>
            </a:r>
            <a:r>
              <a:rPr lang="es-ES" altLang="es-ES" sz="1800" dirty="0">
                <a:latin typeface="Arial" panose="020B0604020202020204" pitchFamily="34" charset="0"/>
              </a:rPr>
              <a:t>se ha construido partiendo de una </a:t>
            </a:r>
            <a:r>
              <a:rPr lang="es-ES" altLang="es-ES" sz="1800" b="1" dirty="0">
                <a:latin typeface="Arial" panose="020B0604020202020204" pitchFamily="34" charset="0"/>
              </a:rPr>
              <a:t>triple distinción</a:t>
            </a:r>
            <a:r>
              <a:rPr lang="es-ES" altLang="es-ES" sz="1800" dirty="0">
                <a:latin typeface="Arial" panose="020B0604020202020204" pitchFamily="34" charset="0"/>
              </a:rPr>
              <a:t>:</a:t>
            </a:r>
          </a:p>
          <a:p>
            <a:pPr marL="0" lvl="0" indent="0" algn="just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marL="1993900" lvl="2" indent="-3556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Seguridad en el producto</a:t>
            </a:r>
          </a:p>
          <a:p>
            <a:pPr marL="1993900" lvl="2" indent="-3556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Seguridad en el trabajo</a:t>
            </a:r>
          </a:p>
          <a:p>
            <a:pPr marL="1993900" lvl="2" indent="-3556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Seguridad en el medio ambiente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13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5603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5604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5605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5606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5607" name="AutoShape 6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5608" name="Rectangle 7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A: Integración de la prevención con las diferentes sistemas</a:t>
            </a:r>
            <a:endParaRPr lang="es-ES" altLang="es-ES" sz="2000" dirty="0"/>
          </a:p>
        </p:txBody>
      </p:sp>
      <p:sp>
        <p:nvSpPr>
          <p:cNvPr id="25609" name="Rectangle 13"/>
          <p:cNvSpPr/>
          <p:nvPr/>
        </p:nvSpPr>
        <p:spPr>
          <a:xfrm>
            <a:off x="428625" y="1285875"/>
            <a:ext cx="7961313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0"/>
              </a:spcBef>
              <a:buNone/>
            </a:pPr>
            <a:r>
              <a:rPr lang="es-ES_tradnl" altLang="es-ES" sz="1800" b="1" dirty="0">
                <a:latin typeface="Arial" panose="020B0604020202020204" pitchFamily="34" charset="0"/>
              </a:rPr>
              <a:t>	</a:t>
            </a: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  <p:sp>
        <p:nvSpPr>
          <p:cNvPr id="13" name="Rectangle 13"/>
          <p:cNvSpPr>
            <a:spLocks noChangeArrowheads="1"/>
          </p:cNvSpPr>
          <p:nvPr/>
        </p:nvSpPr>
        <p:spPr bwMode="auto">
          <a:xfrm>
            <a:off x="571500" y="928688"/>
            <a:ext cx="7961313" cy="39703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355600" marR="0" lvl="0" indent="-3556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rgbClr val="0385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SISTEMAS DE GESTIÓN NO OBLIGATIORIOS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800" b="1" i="0" u="none" strike="noStrike" kern="1200" cap="none" spc="0" normalizeH="0" baseline="0" noProof="0" dirty="0">
              <a:ln>
                <a:noFill/>
              </a:ln>
              <a:solidFill>
                <a:srgbClr val="0385A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 ISO 9001. Sistema de calidad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 ISO 14001. Sistemas de gestión medioambiental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Norma OHSAS 18000. Sistemas de gestión de la seguridad y salud ocupacional.</a:t>
            </a: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endParaRPr kumimoji="0" lang="es-ES_tradnl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55600" marR="0" lvl="0" indent="-3556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1257300" marR="0" lvl="1" indent="-35433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s-ES_tradnl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800100" marR="0" lvl="0" indent="-35433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La ley: </a:t>
            </a:r>
            <a:r>
              <a:rPr kumimoji="0" lang="es-ES_tradnl" sz="1800" b="1" i="0" u="none" strike="noStrike" kern="1200" cap="none" spc="0" normalizeH="0" baseline="0" noProof="0" dirty="0">
                <a:ln>
                  <a:noFill/>
                </a:ln>
                <a:solidFill>
                  <a:srgbClr val="0385A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Obligatoriedad del Plan de Prevención</a:t>
            </a:r>
          </a:p>
          <a:p>
            <a:pPr marL="1257300" marR="0" lvl="1" indent="-35433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defRPr/>
            </a:pPr>
            <a:endParaRPr kumimoji="0" lang="es-ES_tradnl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14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6627" name="Rectangle 3"/>
          <p:cNvSpPr>
            <a:spLocks noGrp="1"/>
          </p:cNvSpPr>
          <p:nvPr>
            <p:ph idx="1" hasCustomPrompt="1"/>
          </p:nvPr>
        </p:nvSpPr>
        <p:spPr>
          <a:xfrm>
            <a:off x="762000" y="1447800"/>
            <a:ext cx="7239000" cy="2341563"/>
          </a:xfrm>
        </p:spPr>
        <p:txBody>
          <a:bodyPr vert="horz" wrap="square" lIns="91440" tIns="45720" rIns="91440" bIns="45720" anchor="t" anchorCtr="0"/>
          <a:lstStyle/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OBLIGACIONES</a:t>
            </a:r>
          </a:p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 Y </a:t>
            </a:r>
          </a:p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RESPONSABILIDADES</a:t>
            </a:r>
            <a:endParaRPr lang="es-ES_tradnl" altLang="es-ES" b="1" dirty="0">
              <a:solidFill>
                <a:srgbClr val="008080"/>
              </a:solidFill>
              <a:latin typeface="Arial" panose="020B0604020202020204" pitchFamily="34" charset="0"/>
            </a:endParaRPr>
          </a:p>
        </p:txBody>
      </p:sp>
      <p:sp>
        <p:nvSpPr>
          <p:cNvPr id="26628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15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7651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7652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7653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7654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7655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7656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Obligaciones y responsabilidades</a:t>
            </a:r>
            <a:endParaRPr lang="es-ES" altLang="es-ES" sz="2000" dirty="0"/>
          </a:p>
        </p:txBody>
      </p:sp>
      <p:sp>
        <p:nvSpPr>
          <p:cNvPr id="27657" name="Rectangle 13"/>
          <p:cNvSpPr/>
          <p:nvPr/>
        </p:nvSpPr>
        <p:spPr>
          <a:xfrm>
            <a:off x="0" y="857250"/>
            <a:ext cx="8175625" cy="5494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0"/>
              </a:spcBef>
              <a:buNone/>
            </a:pPr>
            <a:r>
              <a:rPr lang="es-ES_tradnl" altLang="es-ES" sz="1800" b="1" dirty="0">
                <a:latin typeface="Arial" panose="020B0604020202020204" pitchFamily="34" charset="0"/>
              </a:rPr>
              <a:t>	La dirección de la empresa es la responsable de garantizar la seguridad y salud de sus trabajadores.</a:t>
            </a:r>
          </a:p>
          <a:p>
            <a:pPr marL="355600" lvl="0" indent="-355600" algn="just">
              <a:spcBef>
                <a:spcPct val="0"/>
              </a:spcBef>
              <a:buNone/>
            </a:pPr>
            <a:endParaRPr lang="es-ES_tradnl" altLang="es-ES" sz="1800" b="1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None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	Un directivo tiene atribuidas las siguientes actividades:</a:t>
            </a:r>
          </a:p>
          <a:p>
            <a:pPr marL="355600" lvl="0" indent="-355600" algn="just">
              <a:spcBef>
                <a:spcPct val="0"/>
              </a:spcBef>
              <a:buNone/>
            </a:pP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Desarrollar la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política preventiva</a:t>
            </a:r>
            <a:r>
              <a:rPr lang="es-ES_tradnl" altLang="es-ES" sz="1800" dirty="0">
                <a:latin typeface="Arial" panose="020B0604020202020204" pitchFamily="34" charset="0"/>
              </a:rPr>
              <a:t>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Establecer los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objetivos anuales </a:t>
            </a:r>
            <a:r>
              <a:rPr lang="es-ES_tradnl" altLang="es-ES" sz="1800" dirty="0">
                <a:latin typeface="Arial" panose="020B0604020202020204" pitchFamily="34" charset="0"/>
              </a:rPr>
              <a:t>en materia de PRL.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Asignar los recursos </a:t>
            </a:r>
            <a:r>
              <a:rPr lang="es-ES_tradnl" altLang="es-ES" sz="1800" dirty="0">
                <a:latin typeface="Arial" panose="020B0604020202020204" pitchFamily="34" charset="0"/>
              </a:rPr>
              <a:t>necesarios.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Visitar periódicamente los lugares de trabajo.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Realizar periódicamente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auditorías internas y revisiones </a:t>
            </a:r>
            <a:r>
              <a:rPr lang="es-ES_tradnl" altLang="es-ES" sz="1800" dirty="0">
                <a:latin typeface="Arial" panose="020B0604020202020204" pitchFamily="34" charset="0"/>
              </a:rPr>
              <a:t>de la política preventiva.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Mostrar interés por los accidentes laborales.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Reconocer</a:t>
            </a:r>
            <a:r>
              <a:rPr lang="es-ES_tradnl" altLang="es-ES" sz="1800" dirty="0">
                <a:latin typeface="Arial" panose="020B0604020202020204" pitchFamily="34" charset="0"/>
              </a:rPr>
              <a:t> a las personas los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 logros </a:t>
            </a:r>
            <a:r>
              <a:rPr lang="es-ES_tradnl" altLang="es-ES" sz="1800" dirty="0">
                <a:latin typeface="Arial" panose="020B0604020202020204" pitchFamily="34" charset="0"/>
              </a:rPr>
              <a:t>obtenidos.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Proporcionar los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medios adecuados de protección</a:t>
            </a:r>
            <a:r>
              <a:rPr lang="es-ES_tradnl" altLang="es-ES" sz="1800" dirty="0">
                <a:latin typeface="Arial" panose="020B0604020202020204" pitchFamily="34" charset="0"/>
              </a:rPr>
              <a:t>.</a:t>
            </a: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16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8675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8676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8677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8678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8679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8680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Obligaciones y responsabilidades</a:t>
            </a:r>
            <a:endParaRPr lang="es-ES" altLang="es-ES" sz="2000" dirty="0"/>
          </a:p>
        </p:txBody>
      </p:sp>
      <p:sp>
        <p:nvSpPr>
          <p:cNvPr id="28681" name="Rectangle 13"/>
          <p:cNvSpPr/>
          <p:nvPr/>
        </p:nvSpPr>
        <p:spPr>
          <a:xfrm>
            <a:off x="0" y="857250"/>
            <a:ext cx="8175625" cy="4524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Adoptar las medidas oportunas para que los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trabajadores</a:t>
            </a:r>
            <a:r>
              <a:rPr lang="es-ES_tradnl" altLang="es-ES" sz="1800" dirty="0">
                <a:latin typeface="Arial" panose="020B0604020202020204" pitchFamily="34" charset="0"/>
              </a:rPr>
              <a:t> reciban la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información</a:t>
            </a:r>
            <a:r>
              <a:rPr lang="es-ES_tradnl" altLang="es-ES" sz="1800" dirty="0">
                <a:latin typeface="Arial" panose="020B0604020202020204" pitchFamily="34" charset="0"/>
              </a:rPr>
              <a:t> necesaria en relación con los riesgos.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Consultar y permitir la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participación de los trabajadores</a:t>
            </a:r>
            <a:r>
              <a:rPr lang="es-ES_tradnl" altLang="es-ES" sz="1800" dirty="0">
                <a:latin typeface="Arial" panose="020B0604020202020204" pitchFamily="34" charset="0"/>
              </a:rPr>
              <a:t>.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latin typeface="Arial" panose="020B0604020202020204" pitchFamily="34" charset="0"/>
              </a:rPr>
              <a:t>Garantizar la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vigilancia periódica de la salud</a:t>
            </a:r>
            <a:r>
              <a:rPr lang="es-ES_tradnl" altLang="es-ES" sz="1800" dirty="0">
                <a:latin typeface="Arial" panose="020B0604020202020204" pitchFamily="34" charset="0"/>
              </a:rPr>
              <a:t> de los trabajadores.</a:t>
            </a:r>
            <a:endParaRPr lang="es-ES_tradnl" altLang="es-ES" sz="1800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812800" lvl="1" indent="-355600" algn="just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Elaborar y conservar </a:t>
            </a:r>
            <a:r>
              <a:rPr lang="es-ES_tradnl" altLang="es-ES" sz="1800" dirty="0">
                <a:latin typeface="Arial" panose="020B0604020202020204" pitchFamily="34" charset="0"/>
              </a:rPr>
              <a:t>a disposición de la autoridad laboral la siguiente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documentación</a:t>
            </a:r>
            <a:r>
              <a:rPr lang="es-ES_tradnl" altLang="es-ES" sz="1800" dirty="0">
                <a:latin typeface="Arial" panose="020B0604020202020204" pitchFamily="34" charset="0"/>
              </a:rPr>
              <a:t>: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_tradnl" altLang="es-ES" sz="1800" dirty="0">
                <a:latin typeface="Arial" panose="020B0604020202020204" pitchFamily="34" charset="0"/>
              </a:rPr>
              <a:t>Plan de prevención 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_tradnl" altLang="es-ES" sz="1800" dirty="0">
                <a:latin typeface="Arial" panose="020B0604020202020204" pitchFamily="34" charset="0"/>
              </a:rPr>
              <a:t>Evaluación de riesgos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_tradnl" altLang="es-ES" sz="1800" dirty="0">
                <a:latin typeface="Arial" panose="020B0604020202020204" pitchFamily="34" charset="0"/>
              </a:rPr>
              <a:t>Planificación de la actividad preventiva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_tradnl" altLang="es-ES" sz="1800" dirty="0">
                <a:latin typeface="Arial" panose="020B0604020202020204" pitchFamily="34" charset="0"/>
              </a:rPr>
              <a:t>Controles del estado de salud de los trabajadores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s-ES_tradnl" altLang="es-ES" sz="1800" dirty="0">
                <a:latin typeface="Arial" panose="020B0604020202020204" pitchFamily="34" charset="0"/>
              </a:rPr>
              <a:t>Relación de accidentes de trabajo y enfermedades profesionales.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17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9699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9700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9701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9702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9703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2970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Obligaciones y responsabilidades</a:t>
            </a:r>
            <a:endParaRPr lang="es-ES" altLang="es-ES" sz="2000" dirty="0"/>
          </a:p>
        </p:txBody>
      </p:sp>
      <p:sp>
        <p:nvSpPr>
          <p:cNvPr id="29705" name="Rectangle 13"/>
          <p:cNvSpPr/>
          <p:nvPr/>
        </p:nvSpPr>
        <p:spPr>
          <a:xfrm>
            <a:off x="0" y="857250"/>
            <a:ext cx="8175625" cy="42465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RESPONSABILIDAD ADMINISTRATIVAS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En materia de PRL son infracciones las acciones u omisiones de los diferentes sujetos responsables que incumplan las normas legales y reglamentarias y las cláusulas normativas de los convenios colectivos </a:t>
            </a:r>
            <a:r>
              <a:rPr lang="es-ES_tradnl" altLang="es-ES" sz="1800" dirty="0">
                <a:solidFill>
                  <a:srgbClr val="0385A0"/>
                </a:solidFill>
                <a:latin typeface="Arial" panose="020B0604020202020204" pitchFamily="34" charset="0"/>
              </a:rPr>
              <a:t>en materia de seguridad y salud en el trabajo sujetas</a:t>
            </a:r>
            <a:r>
              <a:rPr lang="es-ES_tradnl" altLang="es-ES" sz="1800" dirty="0">
                <a:latin typeface="Arial" panose="020B0604020202020204" pitchFamily="34" charset="0"/>
              </a:rPr>
              <a:t> a responsabilidad </a:t>
            </a:r>
            <a:r>
              <a:rPr lang="es-ES_tradnl" altLang="es-ES" sz="1800" b="1" dirty="0">
                <a:latin typeface="Arial" panose="020B0604020202020204" pitchFamily="34" charset="0"/>
              </a:rPr>
              <a:t>conforme la Ley de Infracciones y Sanciones en el Orden Social (LISOS).</a:t>
            </a: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18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1747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1748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1749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1750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1751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1752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Infracciones administrativas y multas</a:t>
            </a:r>
            <a:endParaRPr lang="es-ES" altLang="es-ES" sz="2000" dirty="0"/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642938" y="1071563"/>
          <a:ext cx="7358063" cy="4143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8809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chemeClr val="tx1"/>
                          </a:solidFill>
                          <a:latin typeface="+mj-lt"/>
                        </a:rPr>
                        <a:t>INFRACCIONES LEVES</a:t>
                      </a:r>
                    </a:p>
                  </a:txBody>
                  <a:tcPr marL="91439" marR="9143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4986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Falta</a:t>
                      </a:r>
                      <a:r>
                        <a:rPr lang="es-ES" sz="1800" baseline="0" dirty="0">
                          <a:latin typeface="+mj-lt"/>
                        </a:rPr>
                        <a:t> de limpieza en el centro de trabajo.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65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dar</a:t>
                      </a:r>
                      <a:r>
                        <a:rPr lang="es-ES" sz="1800" baseline="0" dirty="0">
                          <a:latin typeface="+mj-lt"/>
                        </a:rPr>
                        <a:t> cuenta, en tiempo y forma, a la autoridad laboral competente, de los accidentes de trabajo ocurridos (leves).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865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comunicar a la autoridad laboral competente la apertura del centro de trabajo.</a:t>
                      </a: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4986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Incumplimiento</a:t>
                      </a:r>
                      <a:r>
                        <a:rPr lang="es-ES" sz="1800" baseline="0" dirty="0">
                          <a:latin typeface="+mj-lt"/>
                        </a:rPr>
                        <a:t> de la normativa de prevención.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54865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disponer el contratista en la obra de construcción del Libro de Subcontratación.</a:t>
                      </a:r>
                    </a:p>
                  </a:txBody>
                  <a:tcPr marL="91439" marR="9143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19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2771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2772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2773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2774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2775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2776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Infracciones administrativas y multas</a:t>
            </a:r>
            <a:endParaRPr lang="es-ES" altLang="es-ES" sz="2000" dirty="0"/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642938" y="714375"/>
          <a:ext cx="7357745" cy="52400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77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chemeClr val="tx1"/>
                          </a:solidFill>
                          <a:latin typeface="+mj-lt"/>
                        </a:rPr>
                        <a:t>INFRACCIONES GRAVES</a:t>
                      </a:r>
                    </a:p>
                  </a:txBody>
                  <a:tcPr marL="91439" marR="91439"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004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Incumplir</a:t>
                      </a:r>
                      <a:r>
                        <a:rPr lang="es-ES" sz="1800" baseline="0" dirty="0">
                          <a:latin typeface="+mj-lt"/>
                        </a:rPr>
                        <a:t> la implantación y aplicación de un plan de prevención.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4889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llevar a cabo las evaluaciones de riesgos y,</a:t>
                      </a:r>
                      <a:r>
                        <a:rPr lang="es-ES" sz="1800" baseline="0" dirty="0">
                          <a:latin typeface="+mj-lt"/>
                        </a:rPr>
                        <a:t> en su caso, de sus actualizaciones y revisiones, así como los controles periódicos.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4889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</a:t>
                      </a:r>
                      <a:r>
                        <a:rPr lang="es-ES" sz="1800" baseline="0" dirty="0">
                          <a:latin typeface="+mj-lt"/>
                        </a:rPr>
                        <a:t> realizar los reconocimientos médicos y pruebas de vigilancia periódica.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0097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La adscripción</a:t>
                      </a:r>
                      <a:r>
                        <a:rPr lang="es-ES" sz="1800" baseline="0" dirty="0">
                          <a:latin typeface="+mj-lt"/>
                        </a:rPr>
                        <a:t> de trabajadores a puestos de trabajo cuyas condiciones fuesen incompatibles con sus características personales.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88751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adoptar el empresario titular del centro de trabajo las medidas necesarias para garantizar la</a:t>
                      </a:r>
                      <a:r>
                        <a:rPr lang="es-ES" sz="1800" baseline="0" dirty="0">
                          <a:latin typeface="+mj-lt"/>
                        </a:rPr>
                        <a:t> información, instrucciones sobre los riesgos y medidas de protección, prevención y emergencia establecidos en la normativa de PRL.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14424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designar</a:t>
                      </a:r>
                      <a:r>
                        <a:rPr lang="es-ES" sz="1800" baseline="0" dirty="0">
                          <a:latin typeface="+mj-lt"/>
                        </a:rPr>
                        <a:t> a uno o varios trabajadores para ocuparse de las actividades de prevención o no organizar o concertar un servicio de prevención.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4339" name="Text Box 2"/>
          <p:cNvSpPr txBox="1"/>
          <p:nvPr/>
        </p:nvSpPr>
        <p:spPr>
          <a:xfrm>
            <a:off x="468313" y="1428750"/>
            <a:ext cx="8207375" cy="20621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ctr">
              <a:spcBef>
                <a:spcPct val="50000"/>
              </a:spcBef>
              <a:buNone/>
            </a:pPr>
            <a:r>
              <a:rPr lang="es-ES_tradnl" altLang="es-ES" b="1" dirty="0">
                <a:solidFill>
                  <a:srgbClr val="0585B2"/>
                </a:solidFill>
                <a:latin typeface="Arial" panose="020B0604020202020204" pitchFamily="34" charset="0"/>
              </a:rPr>
              <a:t>INTEGRACIÓN DE LA PREVENCIÓN </a:t>
            </a:r>
          </a:p>
          <a:p>
            <a:pPr marL="0" lvl="0" indent="0" algn="ctr">
              <a:spcBef>
                <a:spcPct val="50000"/>
              </a:spcBef>
              <a:buNone/>
            </a:pPr>
            <a:r>
              <a:rPr lang="es-ES_tradnl" altLang="es-ES" b="1" dirty="0">
                <a:solidFill>
                  <a:srgbClr val="0585B2"/>
                </a:solidFill>
                <a:latin typeface="Arial" panose="020B0604020202020204" pitchFamily="34" charset="0"/>
              </a:rPr>
              <a:t>EN LA GESTIÓN</a:t>
            </a:r>
          </a:p>
          <a:p>
            <a:pPr marL="0" lvl="0" indent="0" algn="ctr">
              <a:spcBef>
                <a:spcPct val="50000"/>
              </a:spcBef>
              <a:buNone/>
            </a:pPr>
            <a:r>
              <a:rPr lang="es-ES_tradnl" altLang="es-ES" b="1" dirty="0">
                <a:solidFill>
                  <a:srgbClr val="0585B2"/>
                </a:solidFill>
                <a:latin typeface="Arial" panose="020B0604020202020204" pitchFamily="34" charset="0"/>
              </a:rPr>
              <a:t> DE LA EMPRESA</a:t>
            </a:r>
            <a:endParaRPr lang="es-ES" altLang="es-ES" b="1" dirty="0">
              <a:solidFill>
                <a:srgbClr val="0585B2"/>
              </a:solidFill>
              <a:latin typeface="Arial" panose="020B0604020202020204" pitchFamily="34" charset="0"/>
            </a:endParaRPr>
          </a:p>
        </p:txBody>
      </p:sp>
      <p:sp>
        <p:nvSpPr>
          <p:cNvPr id="14340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14341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14342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14343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14344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14345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A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20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3795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3796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3797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3798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3799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3800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Infracciones administrativas y multas</a:t>
            </a:r>
            <a:endParaRPr lang="es-ES" altLang="es-ES" sz="2000" dirty="0"/>
          </a:p>
        </p:txBody>
      </p:sp>
      <p:graphicFrame>
        <p:nvGraphicFramePr>
          <p:cNvPr id="15" name="14 Tabla"/>
          <p:cNvGraphicFramePr>
            <a:graphicFrameLocks noGrp="1"/>
          </p:cNvGraphicFramePr>
          <p:nvPr/>
        </p:nvGraphicFramePr>
        <p:xfrm>
          <a:off x="642938" y="714375"/>
          <a:ext cx="7358063" cy="27130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5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68994">
                <a:tc>
                  <a:txBody>
                    <a:bodyPr/>
                    <a:lstStyle/>
                    <a:p>
                      <a:pPr algn="ctr"/>
                      <a:r>
                        <a:rPr lang="es-ES" sz="1800" dirty="0">
                          <a:solidFill>
                            <a:schemeClr val="tx1"/>
                          </a:solidFill>
                          <a:latin typeface="+mj-lt"/>
                        </a:rPr>
                        <a:t>INFRACCIONES</a:t>
                      </a:r>
                      <a:r>
                        <a:rPr lang="es-ES" sz="1800" baseline="0" dirty="0">
                          <a:solidFill>
                            <a:schemeClr val="tx1"/>
                          </a:solidFill>
                          <a:latin typeface="+mj-lt"/>
                        </a:rPr>
                        <a:t> MUY GRAVES</a:t>
                      </a:r>
                      <a:endParaRPr lang="es-ES" sz="18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1439" marR="91439" marT="45731" marB="4573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998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No paralizar ni suspender de forma inmediata, a requerimiento</a:t>
                      </a:r>
                      <a:r>
                        <a:rPr lang="es-ES" sz="1800" baseline="0" dirty="0">
                          <a:latin typeface="+mj-lt"/>
                        </a:rPr>
                        <a:t> de la Inspección de Trabajo y Seguridad Social, los trabajos que se realicen que impliquen la existencia de un riesgo grave e inminente para la seguridad y la salud de los trabajadores.</a:t>
                      </a:r>
                      <a:endParaRPr lang="es-ES" sz="1800" dirty="0">
                        <a:latin typeface="+mj-lt"/>
                      </a:endParaRPr>
                    </a:p>
                  </a:txBody>
                  <a:tcPr marL="91439" marR="91439"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046">
                <a:tc>
                  <a:txBody>
                    <a:bodyPr/>
                    <a:lstStyle/>
                    <a:p>
                      <a:pPr algn="just"/>
                      <a:r>
                        <a:rPr lang="es-ES" sz="1800" dirty="0">
                          <a:latin typeface="+mj-lt"/>
                        </a:rPr>
                        <a:t>Incumplir el deber de confidencialidad en el uso de los datos relativos a la vigilancia de la salud de los trabajadores.</a:t>
                      </a:r>
                    </a:p>
                  </a:txBody>
                  <a:tcPr marL="91439" marR="91439" marT="45731" marB="4573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3811" name="Rectangle 13"/>
          <p:cNvSpPr/>
          <p:nvPr/>
        </p:nvSpPr>
        <p:spPr>
          <a:xfrm>
            <a:off x="-214312" y="3214688"/>
            <a:ext cx="8175625" cy="300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A parte de la multa, la responsabilidad administrativa puede acarrear otro tipo de sanciones:</a:t>
            </a:r>
          </a:p>
          <a:p>
            <a:pPr marL="1270000" lvl="2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Limitación para contratar con la Administración</a:t>
            </a:r>
          </a:p>
          <a:p>
            <a:pPr marL="1270000" lvl="2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Suspensión de la actividad o cierre del centro de trabajo</a:t>
            </a:r>
            <a:endParaRPr lang="es-ES_tradnl" altLang="es-ES" sz="1800" b="1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21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4819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4820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4821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4822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4823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482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B: Infracciones administrativas y multas</a:t>
            </a:r>
            <a:endParaRPr lang="es-ES" altLang="es-ES" sz="2000" dirty="0"/>
          </a:p>
        </p:txBody>
      </p:sp>
      <p:sp>
        <p:nvSpPr>
          <p:cNvPr id="34825" name="Rectangle 13"/>
          <p:cNvSpPr/>
          <p:nvPr/>
        </p:nvSpPr>
        <p:spPr>
          <a:xfrm>
            <a:off x="-214312" y="785813"/>
            <a:ext cx="8175625" cy="4246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RECARGO DE PRESTACIONES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</a:t>
            </a:r>
          </a:p>
          <a:p>
            <a:pPr marL="812800" lvl="1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Las prestaciones que nazcan como consecuencia de accidente de trabajo o enfermedad profesional, derivada del incumplimiento de la normativa de PRL, se verán incrementadas mediante recargo, el cual </a:t>
            </a:r>
            <a:r>
              <a:rPr lang="es-ES_tradnl" altLang="es-ES" sz="1800" b="1" dirty="0">
                <a:latin typeface="Arial" panose="020B0604020202020204" pitchFamily="34" charset="0"/>
              </a:rPr>
              <a:t>correrá a cuenta del empresario infractor</a:t>
            </a:r>
            <a:r>
              <a:rPr lang="es-ES_tradnl" altLang="es-ES" sz="1800" dirty="0">
                <a:latin typeface="Arial" panose="020B0604020202020204" pitchFamily="34" charset="0"/>
              </a:rPr>
              <a:t>.</a:t>
            </a:r>
          </a:p>
          <a:p>
            <a:pPr marL="1270000" lvl="2" indent="-355600" algn="just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El recargo se establece en un porcentaje de un 30 a 50% del importe de la prestación.</a:t>
            </a:r>
            <a:endParaRPr lang="es-ES_tradnl" altLang="es-ES" sz="1800" b="1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22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5843" name="Rectangle 3"/>
          <p:cNvSpPr>
            <a:spLocks noGrp="1"/>
          </p:cNvSpPr>
          <p:nvPr>
            <p:ph idx="1" hasCustomPrompt="1"/>
          </p:nvPr>
        </p:nvSpPr>
        <p:spPr>
          <a:xfrm>
            <a:off x="762000" y="1447800"/>
            <a:ext cx="7239000" cy="2341563"/>
          </a:xfrm>
        </p:spPr>
        <p:txBody>
          <a:bodyPr vert="horz" wrap="square" lIns="91440" tIns="45720" rIns="91440" bIns="45720" anchor="t" anchorCtr="0"/>
          <a:lstStyle/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ORGANIZACIÓN Y PLANIFICACIÓN DE LA PREVENCIÓN</a:t>
            </a:r>
            <a:endParaRPr lang="es-ES_tradnl" altLang="es-ES" b="1" dirty="0">
              <a:solidFill>
                <a:srgbClr val="008080"/>
              </a:solidFill>
              <a:latin typeface="Arial" panose="020B0604020202020204" pitchFamily="34" charset="0"/>
            </a:endParaRPr>
          </a:p>
        </p:txBody>
      </p:sp>
      <p:sp>
        <p:nvSpPr>
          <p:cNvPr id="3584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23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7891" name="AutoShape 3" descr="Image7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7892" name="AutoShape 4" descr="Image70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7893" name="Rectangle 5"/>
          <p:cNvSpPr/>
          <p:nvPr/>
        </p:nvSpPr>
        <p:spPr>
          <a:xfrm>
            <a:off x="-468312" y="404813"/>
            <a:ext cx="8785225" cy="792162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609600" lvl="0" indent="-609600" algn="just">
              <a:buNone/>
            </a:pPr>
            <a:r>
              <a:rPr lang="es-ES" altLang="es-ES" sz="4800" b="1" dirty="0"/>
              <a:t>	</a:t>
            </a: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El proceso de EVALUACIÓN DE RIESGOS</a:t>
            </a:r>
          </a:p>
          <a:p>
            <a:pPr marL="1889125" lvl="2" indent="-457200" algn="just">
              <a:buAutoNum type="arabicPeriod"/>
            </a:pPr>
            <a:r>
              <a:rPr lang="es-ES_tradnl" altLang="es-ES" sz="1800" b="1" dirty="0">
                <a:latin typeface="Arial" panose="020B0604020202020204" pitchFamily="34" charset="0"/>
              </a:rPr>
              <a:t>Análisis del riesgo:</a:t>
            </a:r>
          </a:p>
          <a:p>
            <a:pPr marL="2449830" lvl="3" indent="-381000" algn="just"/>
            <a:r>
              <a:rPr lang="es-ES_tradnl" altLang="es-ES" sz="1600" dirty="0">
                <a:latin typeface="Arial" panose="020B0604020202020204" pitchFamily="34" charset="0"/>
              </a:rPr>
              <a:t>Se identifica el peligro</a:t>
            </a:r>
          </a:p>
          <a:p>
            <a:pPr marL="2449830" lvl="3" indent="-381000" algn="just"/>
            <a:r>
              <a:rPr lang="es-ES_tradnl" altLang="es-ES" sz="1600" dirty="0">
                <a:latin typeface="Arial" panose="020B0604020202020204" pitchFamily="34" charset="0"/>
              </a:rPr>
              <a:t>Se estima el riesgo (probabilidad-consecuencias)</a:t>
            </a:r>
            <a:endParaRPr lang="es-ES_tradnl" altLang="es-ES" sz="1800" dirty="0">
              <a:latin typeface="Arial" panose="020B0604020202020204" pitchFamily="34" charset="0"/>
            </a:endParaRPr>
          </a:p>
          <a:p>
            <a:pPr marL="1889125" lvl="2" indent="-457200" algn="just">
              <a:buAutoNum type="arabicPeriod"/>
            </a:pPr>
            <a:r>
              <a:rPr lang="es-ES_tradnl" altLang="es-ES" sz="1800" b="1" dirty="0">
                <a:latin typeface="Arial" panose="020B0604020202020204" pitchFamily="34" charset="0"/>
              </a:rPr>
              <a:t>Valoración del riesgo:</a:t>
            </a:r>
          </a:p>
          <a:p>
            <a:pPr marL="2449830" lvl="3" indent="-381000" algn="just">
              <a:buFont typeface="Arial" panose="020B0604020202020204" pitchFamily="34" charset="0"/>
              <a:buChar char="–"/>
            </a:pPr>
            <a:r>
              <a:rPr lang="es-ES_tradnl" altLang="es-ES" sz="1600" dirty="0">
                <a:latin typeface="Arial" panose="020B0604020202020204" pitchFamily="34" charset="0"/>
              </a:rPr>
              <a:t>Ver si el riesgo es tolerable o no</a:t>
            </a:r>
          </a:p>
          <a:p>
            <a:pPr marL="2449830" lvl="3" indent="-381000" algn="just">
              <a:buFont typeface="Arial" panose="020B0604020202020204" pitchFamily="34" charset="0"/>
              <a:buChar char="–"/>
            </a:pPr>
            <a:r>
              <a:rPr lang="es-ES_tradnl" altLang="es-ES" sz="1600" dirty="0">
                <a:latin typeface="Arial" panose="020B0604020202020204" pitchFamily="34" charset="0"/>
              </a:rPr>
              <a:t>Si el riesgo es no tolerable, se deberá controlar el riesgo</a:t>
            </a:r>
          </a:p>
          <a:p>
            <a:pPr marL="1889125" lvl="2" indent="-457200" algn="just"/>
            <a:endParaRPr lang="es-ES_tradnl" altLang="es-ES" sz="1600" dirty="0"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endParaRPr lang="es-ES_tradnl" altLang="es-ES" sz="1600" b="1" dirty="0"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r>
              <a:rPr lang="es-ES_tradnl" altLang="es-ES" sz="1800" b="1" i="1" dirty="0">
                <a:solidFill>
                  <a:srgbClr val="0385A0"/>
                </a:solidFill>
                <a:latin typeface="Arial" panose="020B0604020202020204" pitchFamily="34" charset="0"/>
              </a:rPr>
              <a:t>	</a:t>
            </a:r>
          </a:p>
          <a:p>
            <a:pPr marL="609600" lvl="0" indent="-609600" algn="just">
              <a:buNone/>
            </a:pPr>
            <a:endParaRPr lang="es-ES_tradnl" altLang="es-ES" sz="1800" b="1" i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endParaRPr lang="es-ES_tradnl" altLang="es-ES" sz="1800" b="1" i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endParaRPr lang="es-ES_tradnl" altLang="es-ES" sz="1800" b="1" i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endParaRPr lang="es-ES_tradnl" altLang="es-ES" sz="1800" b="1" i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r>
              <a:rPr lang="es-ES_tradnl" altLang="es-ES" sz="1800" b="1" i="1" dirty="0">
                <a:solidFill>
                  <a:srgbClr val="0385A0"/>
                </a:solidFill>
                <a:latin typeface="Arial" panose="020B0604020202020204" pitchFamily="34" charset="0"/>
              </a:rPr>
              <a:t>	Para conseguir el control del riesgo, se deberán adoptar una serie de medidas, tanto de prevención como de protección, en su caso.</a:t>
            </a:r>
          </a:p>
          <a:p>
            <a:pPr marL="609600" lvl="0" indent="-609600" algn="just">
              <a:buNone/>
            </a:pPr>
            <a:endParaRPr lang="es-ES_tradnl" altLang="es-ES" sz="1600" b="1" i="1" dirty="0">
              <a:latin typeface="Arial" panose="020B0604020202020204" pitchFamily="34" charset="0"/>
            </a:endParaRPr>
          </a:p>
          <a:p>
            <a:pPr marL="609600" lvl="0" indent="-609600" algn="just">
              <a:buNone/>
            </a:pPr>
            <a:endParaRPr lang="es-ES" altLang="es-ES" sz="1600" b="1" dirty="0">
              <a:latin typeface="Arial" panose="020B0604020202020204" pitchFamily="34" charset="0"/>
            </a:endParaRPr>
          </a:p>
          <a:p>
            <a:pPr marL="609600" lvl="0" indent="-609600">
              <a:buNone/>
            </a:pPr>
            <a:endParaRPr lang="es-ES_tradnl" altLang="es-ES" sz="1600" b="1" dirty="0">
              <a:latin typeface="Arial" panose="020B0604020202020204" pitchFamily="34" charset="0"/>
            </a:endParaRPr>
          </a:p>
        </p:txBody>
      </p:sp>
      <p:pic>
        <p:nvPicPr>
          <p:cNvPr id="37894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388" y="3429000"/>
            <a:ext cx="8480425" cy="1103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7895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Organización y planificación de la prevención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24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8915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8916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8917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8918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8919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8920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Organización y planificación de la prevención</a:t>
            </a:r>
            <a:endParaRPr lang="es-ES" altLang="es-ES" sz="2000" dirty="0"/>
          </a:p>
        </p:txBody>
      </p:sp>
      <p:sp>
        <p:nvSpPr>
          <p:cNvPr id="38921" name="Rectangle 13"/>
          <p:cNvSpPr/>
          <p:nvPr/>
        </p:nvSpPr>
        <p:spPr>
          <a:xfrm>
            <a:off x="-1071562" y="746125"/>
            <a:ext cx="8929687" cy="521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marL="1270000" lvl="2" indent="-355600" algn="just"/>
            <a:r>
              <a:rPr lang="es-ES_tradnl" altLang="es-ES" dirty="0">
                <a:latin typeface="Arial" panose="020B0604020202020204" pitchFamily="34" charset="0"/>
              </a:rPr>
              <a:t>	</a:t>
            </a: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EVALUACIÓN GENERAL DE RIESGOS</a:t>
            </a:r>
          </a:p>
          <a:p>
            <a:pPr marL="1270000" lvl="2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endParaRPr lang="es-ES_tradnl" altLang="es-ES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Clasificación de las actividades de trabajo</a:t>
            </a: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Análisis de peligros</a:t>
            </a: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Estimación del riesgo</a:t>
            </a: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Valoración de riesgos</a:t>
            </a: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Control de riesgos</a:t>
            </a:r>
          </a:p>
          <a:p>
            <a:pPr marL="1727200" lvl="3" indent="-355600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s-ES_tradnl" altLang="es-ES" b="1" dirty="0">
                <a:solidFill>
                  <a:srgbClr val="0385A0"/>
                </a:solidFill>
                <a:latin typeface="Arial" panose="020B0604020202020204" pitchFamily="34" charset="0"/>
              </a:rPr>
              <a:t>	Documentación</a:t>
            </a:r>
          </a:p>
          <a:p>
            <a:pPr marL="2184400" lvl="4" indent="-355600" algn="just"/>
            <a:r>
              <a:rPr lang="es-ES_tradnl" altLang="es-ES" i="1" dirty="0">
                <a:latin typeface="Arial" panose="020B0604020202020204" pitchFamily="34" charset="0"/>
              </a:rPr>
              <a:t>	La ley de PRL y el RSP exigen al empresario documentar la evaluación de riesgos y conservar la documentación a disposición de la autoridad laboral.</a:t>
            </a:r>
          </a:p>
          <a:p>
            <a:pPr marL="1270000" lvl="2" indent="-355600" algn="just"/>
            <a:endParaRPr lang="es-ES_tradnl" altLang="es-ES" dirty="0">
              <a:latin typeface="Arial" panose="020B0604020202020204" pitchFamily="34" charset="0"/>
            </a:endParaRPr>
          </a:p>
          <a:p>
            <a:pPr marL="1270000" lvl="2" indent="-355600" algn="just"/>
            <a:r>
              <a:rPr lang="es-ES_tradnl" altLang="es-ES" dirty="0">
                <a:latin typeface="Arial" panose="020B0604020202020204" pitchFamily="34" charset="0"/>
              </a:rPr>
              <a:t>	</a:t>
            </a:r>
          </a:p>
          <a:p>
            <a:pPr marL="1270000" lvl="2" indent="-355600" algn="just"/>
            <a:endParaRPr lang="es-ES_tradnl" altLang="es-ES" dirty="0">
              <a:latin typeface="Arial" panose="020B0604020202020204" pitchFamily="34" charset="0"/>
            </a:endParaRPr>
          </a:p>
          <a:p>
            <a:pPr marL="355600" indent="-355600" algn="just">
              <a:buFont typeface="Wingdings" panose="05000000000000000000" pitchFamily="2" charset="2"/>
              <a:buChar char="Ø"/>
            </a:pPr>
            <a:endParaRPr lang="es-ES_tradnl" altLang="es-ES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25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39939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9940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9941" name="AutoShape 5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9942" name="AutoShape 6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9943" name="AutoShape 7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3994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Organización y planificación de la prevención</a:t>
            </a:r>
            <a:endParaRPr lang="es-ES" altLang="es-ES" sz="2000" dirty="0"/>
          </a:p>
        </p:txBody>
      </p:sp>
      <p:sp>
        <p:nvSpPr>
          <p:cNvPr id="39945" name="Rectangle 13"/>
          <p:cNvSpPr/>
          <p:nvPr/>
        </p:nvSpPr>
        <p:spPr>
          <a:xfrm>
            <a:off x="-1071562" y="746125"/>
            <a:ext cx="9286875" cy="5216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1270000" lvl="2" indent="-355600" algn="just"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</a:t>
            </a: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PLANIFICACIÓN DE LA ACTIVIDAD PREVENTIVA</a:t>
            </a:r>
          </a:p>
          <a:p>
            <a:pPr marL="1270000" lvl="2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v"/>
            </a:pP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None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El empresario deberá incluir: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Los medios humanos necesarios para la consecución de los objetivos propuestos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Los medios materiales necesarios.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La asignación de los recursos económicos previstos.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Las medidas de emergencia previstas en el artículo 20 ley PRL.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La información de los trabajadores en materia preventiva.</a:t>
            </a:r>
          </a:p>
          <a:p>
            <a:pPr marL="1727200" lvl="3" indent="-355600" algn="just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s-ES_tradnl" altLang="es-ES" sz="1800" b="1" dirty="0">
                <a:latin typeface="Arial" panose="020B0604020202020204" pitchFamily="34" charset="0"/>
              </a:rPr>
              <a:t>La coordinación de los aspectos anteriores.</a:t>
            </a: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</a:t>
            </a: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26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40963" name="Text Box 2"/>
          <p:cNvSpPr txBox="1"/>
          <p:nvPr/>
        </p:nvSpPr>
        <p:spPr>
          <a:xfrm>
            <a:off x="214313" y="1643063"/>
            <a:ext cx="8358187" cy="4708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50000"/>
              </a:spcBef>
              <a:buNone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		MODALIDADES PREVENTIVAS</a:t>
            </a:r>
          </a:p>
          <a:p>
            <a:pPr marL="355600" lvl="0" indent="-3556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endParaRPr lang="es-ES_tradnl" altLang="es-ES" sz="1800" b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Asunción personal por el empresario</a:t>
            </a:r>
          </a:p>
          <a:p>
            <a:pPr marL="1270000" lvl="2" indent="-3556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Designación de trabajadores</a:t>
            </a:r>
          </a:p>
          <a:p>
            <a:pPr marL="1270000" lvl="2" indent="-3556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Servicio de prevención propio</a:t>
            </a:r>
          </a:p>
          <a:p>
            <a:pPr marL="1270000" lvl="2" indent="-355600" algn="just">
              <a:spcBef>
                <a:spcPct val="50000"/>
              </a:spcBef>
              <a:buFont typeface="Wingdings" panose="05000000000000000000" pitchFamily="2" charset="2"/>
              <a:buChar char="v"/>
            </a:pPr>
            <a:r>
              <a:rPr lang="es-ES_tradnl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Servicio de prevención ajeno</a:t>
            </a:r>
          </a:p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50000"/>
              </a:spcBef>
              <a:buNone/>
            </a:pPr>
            <a:endParaRPr lang="es-ES_tradnl" altLang="es-ES" sz="1800" b="1" dirty="0">
              <a:solidFill>
                <a:srgbClr val="0585B2"/>
              </a:solidFill>
              <a:latin typeface="Arial" panose="020B0604020202020204" pitchFamily="34" charset="0"/>
            </a:endParaRPr>
          </a:p>
        </p:txBody>
      </p:sp>
      <p:sp>
        <p:nvSpPr>
          <p:cNvPr id="40964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40965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40966" name="Rectangle 13"/>
          <p:cNvSpPr/>
          <p:nvPr/>
        </p:nvSpPr>
        <p:spPr>
          <a:xfrm>
            <a:off x="-857250" y="1143000"/>
            <a:ext cx="8818563" cy="17541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1270000" lvl="2" indent="-355600" algn="just"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</a:t>
            </a:r>
            <a:endParaRPr lang="es-ES_tradnl" altLang="es-ES" sz="1800" b="1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El empresario, además de planificar la prevención, debe establecer una organización que le permita llevar a cabo la </a:t>
            </a:r>
            <a:r>
              <a:rPr lang="es-ES_tradnl" altLang="es-ES" sz="1800" b="1" dirty="0">
                <a:latin typeface="Arial" panose="020B0604020202020204" pitchFamily="34" charset="0"/>
              </a:rPr>
              <a:t>actividad preventiva.</a:t>
            </a:r>
            <a:endParaRPr lang="es-ES_tradnl" altLang="es-ES" sz="1800" dirty="0">
              <a:latin typeface="Arial" panose="020B0604020202020204" pitchFamily="34" charset="0"/>
            </a:endParaRPr>
          </a:p>
          <a:p>
            <a:pPr marL="1270000" lvl="2" indent="-355600" algn="just">
              <a:spcBef>
                <a:spcPct val="0"/>
              </a:spcBef>
              <a:buNone/>
            </a:pPr>
            <a:r>
              <a:rPr lang="es-ES_tradnl" altLang="es-ES" sz="1800" dirty="0">
                <a:latin typeface="Arial" panose="020B0604020202020204" pitchFamily="34" charset="0"/>
              </a:rPr>
              <a:t>	</a:t>
            </a:r>
          </a:p>
          <a:p>
            <a:pPr marL="1270000" lvl="2" indent="-355600" algn="just">
              <a:spcBef>
                <a:spcPct val="0"/>
              </a:spcBef>
              <a:buNone/>
            </a:pPr>
            <a:endParaRPr lang="es-ES_tradnl" altLang="es-ES" sz="1800" dirty="0">
              <a:latin typeface="Arial" panose="020B0604020202020204" pitchFamily="34" charset="0"/>
            </a:endParaRPr>
          </a:p>
          <a:p>
            <a:pPr marL="355600" lvl="0" indent="-355600" algn="just">
              <a:spcBef>
                <a:spcPct val="0"/>
              </a:spcBef>
              <a:buFont typeface="Wingdings" panose="05000000000000000000" pitchFamily="2" charset="2"/>
              <a:buChar char="Ø"/>
            </a:pPr>
            <a:endParaRPr lang="es-ES_tradnl" altLang="es-ES" sz="1800" b="1" dirty="0">
              <a:latin typeface="Arial" panose="020B0604020202020204" pitchFamily="34" charset="0"/>
            </a:endParaRPr>
          </a:p>
        </p:txBody>
      </p:sp>
      <p:sp>
        <p:nvSpPr>
          <p:cNvPr id="40967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Organización y planificación de la prevención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27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3251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2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3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4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5" name="Rectangle 8"/>
          <p:cNvSpPr/>
          <p:nvPr/>
        </p:nvSpPr>
        <p:spPr>
          <a:xfrm>
            <a:off x="1311275" y="2125663"/>
            <a:ext cx="13541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6" name="Rectangle 9"/>
          <p:cNvSpPr/>
          <p:nvPr/>
        </p:nvSpPr>
        <p:spPr>
          <a:xfrm>
            <a:off x="1311275" y="2125663"/>
            <a:ext cx="135255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7" name="Rectangle 10"/>
          <p:cNvSpPr/>
          <p:nvPr/>
        </p:nvSpPr>
        <p:spPr>
          <a:xfrm>
            <a:off x="1311275" y="2125663"/>
            <a:ext cx="2746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3258" name="Rectangle 11"/>
          <p:cNvSpPr/>
          <p:nvPr/>
        </p:nvSpPr>
        <p:spPr>
          <a:xfrm>
            <a:off x="1311275" y="2125663"/>
            <a:ext cx="358775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graphicFrame>
        <p:nvGraphicFramePr>
          <p:cNvPr id="1225740" name="Group 12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23850" y="1916430"/>
          <a:ext cx="8397240" cy="2181860"/>
        </p:xfrm>
        <a:graphic>
          <a:graphicData uri="http://schemas.openxmlformats.org/drawingml/2006/table">
            <a:tbl>
              <a:tblPr/>
              <a:tblGrid>
                <a:gridCol w="83972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988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ATROPELLOS O GOLPES CON VEHÍCULOS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31975">
                <a:tc>
                  <a:txBody>
                    <a:bodyPr/>
                    <a:lstStyle/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Comprende los atropellos de personas por vehículos y los accidentes de vehículos en el que el trabajador lesionado va sobre el vehículo.</a:t>
                      </a:r>
                    </a:p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endParaRPr kumimoji="0" lang="es-ES_tradn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85A0"/>
                          </a:solidFill>
                          <a:effectLst/>
                          <a:latin typeface="Arial" panose="020B0604020202020204" pitchFamily="34" charset="0"/>
                        </a:rPr>
                        <a:t>Habilitar zonas de paso para operarios y para vehículos bien señalizadas.</a:t>
                      </a:r>
                    </a:p>
                  </a:txBody>
                  <a:tcPr marL="90000" marR="216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3269" name="Picture 6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693" y="4292918"/>
            <a:ext cx="1457325" cy="16764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3270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Riesgos y medidas preventivas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28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4275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76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77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78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79" name="AutoShape 6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80" name="Rectangle 8"/>
          <p:cNvSpPr/>
          <p:nvPr/>
        </p:nvSpPr>
        <p:spPr>
          <a:xfrm>
            <a:off x="1311275" y="2125663"/>
            <a:ext cx="13541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81" name="Rectangle 9"/>
          <p:cNvSpPr/>
          <p:nvPr/>
        </p:nvSpPr>
        <p:spPr>
          <a:xfrm>
            <a:off x="1311275" y="2125663"/>
            <a:ext cx="135255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82" name="Rectangle 10"/>
          <p:cNvSpPr/>
          <p:nvPr/>
        </p:nvSpPr>
        <p:spPr>
          <a:xfrm>
            <a:off x="1311275" y="2125663"/>
            <a:ext cx="2746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4283" name="Rectangle 11"/>
          <p:cNvSpPr/>
          <p:nvPr/>
        </p:nvSpPr>
        <p:spPr>
          <a:xfrm>
            <a:off x="1311275" y="2125663"/>
            <a:ext cx="358775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graphicFrame>
        <p:nvGraphicFramePr>
          <p:cNvPr id="1232916" name="Group 20"/>
          <p:cNvGraphicFramePr>
            <a:graphicFrameLocks noGrp="1"/>
          </p:cNvGraphicFramePr>
          <p:nvPr>
            <p:ph idx="1"/>
          </p:nvPr>
        </p:nvGraphicFramePr>
        <p:xfrm>
          <a:off x="323533" y="1556703"/>
          <a:ext cx="7772400" cy="2235200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912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SOBREESFUERZOS, POSTURAS INADECUADAS Y MOVIMIENTOS REPETITIVOS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6079">
                <a:tc>
                  <a:txBody>
                    <a:bodyPr/>
                    <a:lstStyle/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Riesgos derivados de una manipulación incorrecta de cargas, movimientos, repetitivos o mal realizados y posturas incorrectas.</a:t>
                      </a:r>
                    </a:p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endParaRPr kumimoji="0" lang="es-ES_tradn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385A0"/>
                          </a:solidFill>
                          <a:effectLst/>
                          <a:latin typeface="Arial" panose="020B0604020202020204" pitchFamily="34" charset="0"/>
                        </a:rPr>
                        <a:t>Información y formación para la manipulación manual de cargas.</a:t>
                      </a:r>
                    </a:p>
                  </a:txBody>
                  <a:tcPr marL="90000" marR="216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4294" name="Picture 8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7430" y="4004945"/>
            <a:ext cx="1511300" cy="169418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4295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Riesgos y medidas preventivas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29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5299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0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1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2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3" name="AutoShape 6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4" name="Rectangle 8"/>
          <p:cNvSpPr/>
          <p:nvPr/>
        </p:nvSpPr>
        <p:spPr>
          <a:xfrm>
            <a:off x="1311275" y="2125663"/>
            <a:ext cx="13541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5" name="Rectangle 9"/>
          <p:cNvSpPr/>
          <p:nvPr/>
        </p:nvSpPr>
        <p:spPr>
          <a:xfrm>
            <a:off x="1311275" y="2125663"/>
            <a:ext cx="135255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6" name="Rectangle 10"/>
          <p:cNvSpPr/>
          <p:nvPr/>
        </p:nvSpPr>
        <p:spPr>
          <a:xfrm>
            <a:off x="1311275" y="2125663"/>
            <a:ext cx="2746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5307" name="Rectangle 11"/>
          <p:cNvSpPr/>
          <p:nvPr/>
        </p:nvSpPr>
        <p:spPr>
          <a:xfrm>
            <a:off x="1311275" y="2125663"/>
            <a:ext cx="358775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graphicFrame>
        <p:nvGraphicFramePr>
          <p:cNvPr id="1233941" name="Group 21"/>
          <p:cNvGraphicFramePr>
            <a:graphicFrameLocks noGrp="1"/>
          </p:cNvGraphicFramePr>
          <p:nvPr>
            <p:ph idx="1"/>
          </p:nvPr>
        </p:nvGraphicFramePr>
        <p:xfrm>
          <a:off x="395288" y="836613"/>
          <a:ext cx="7772400" cy="2092325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528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EXPOSICIÓN A CONTACTOS ELÉCTRICOS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7044">
                <a:tc>
                  <a:txBody>
                    <a:bodyPr/>
                    <a:lstStyle/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 maquinaria </a:t>
                      </a:r>
                    </a:p>
                    <a:p>
                      <a:pPr marL="3556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En instalaciones eléctricas </a:t>
                      </a:r>
                      <a:r>
                        <a:rPr kumimoji="0" lang="es-ES" alt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centro de trabajo</a:t>
                      </a:r>
                    </a:p>
                  </a:txBody>
                  <a:tcPr marL="90000" marR="216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5318" name="Picture 8262766" descr="S7Picture 826276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3303" y="3356293"/>
            <a:ext cx="1358900" cy="16557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5319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Riesgos y medidas preventivas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5363" name="Rectangle 3"/>
          <p:cNvSpPr>
            <a:spLocks noGrp="1"/>
          </p:cNvSpPr>
          <p:nvPr>
            <p:ph idx="1" hasCustomPrompt="1"/>
          </p:nvPr>
        </p:nvSpPr>
        <p:spPr>
          <a:xfrm>
            <a:off x="762000" y="1447800"/>
            <a:ext cx="7239000" cy="2341563"/>
          </a:xfrm>
        </p:spPr>
        <p:txBody>
          <a:bodyPr vert="horz" wrap="square" lIns="91440" tIns="45720" rIns="91440" bIns="45720" anchor="t" anchorCtr="0"/>
          <a:lstStyle/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MARCO NORMATIVO BÁSICO EN MATERIA DE PREVENCIÓN DE RIESGOS LABORALES</a:t>
            </a:r>
            <a:endParaRPr lang="es-ES_tradnl" altLang="es-ES" b="1" dirty="0">
              <a:solidFill>
                <a:srgbClr val="008080"/>
              </a:solidFill>
              <a:latin typeface="Arial" panose="020B0604020202020204" pitchFamily="34" charset="0"/>
            </a:endParaRPr>
          </a:p>
        </p:txBody>
      </p:sp>
      <p:pic>
        <p:nvPicPr>
          <p:cNvPr id="15364" name="Picture 5" descr="balanz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4560" y="3932238"/>
            <a:ext cx="1833563" cy="234473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5366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A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30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6323" name="AutoShape 2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4" name="AutoShape 3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5" name="AutoShape 4" descr="Construction-Worker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6" name="AutoShape 5" descr="1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7" name="AutoShape 6" descr="b3703e46-733c-4c17-907d-771696d422d3"/>
          <p:cNvSpPr>
            <a:spLocks noChangeAspect="1"/>
          </p:cNvSpPr>
          <p:nvPr/>
        </p:nvSpPr>
        <p:spPr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8" name="Rectangle 8"/>
          <p:cNvSpPr/>
          <p:nvPr/>
        </p:nvSpPr>
        <p:spPr>
          <a:xfrm>
            <a:off x="1311275" y="2125663"/>
            <a:ext cx="13541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29" name="Rectangle 9"/>
          <p:cNvSpPr/>
          <p:nvPr/>
        </p:nvSpPr>
        <p:spPr>
          <a:xfrm>
            <a:off x="1311275" y="2125663"/>
            <a:ext cx="1352550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30" name="Rectangle 10"/>
          <p:cNvSpPr/>
          <p:nvPr/>
        </p:nvSpPr>
        <p:spPr>
          <a:xfrm>
            <a:off x="1311275" y="2125663"/>
            <a:ext cx="274638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56331" name="Rectangle 11"/>
          <p:cNvSpPr/>
          <p:nvPr/>
        </p:nvSpPr>
        <p:spPr>
          <a:xfrm>
            <a:off x="1311275" y="2125663"/>
            <a:ext cx="358775" cy="0"/>
          </a:xfrm>
          <a:prstGeom prst="rect">
            <a:avLst/>
          </a:prstGeom>
          <a:noFill/>
          <a:ln w="9525">
            <a:noFill/>
          </a:ln>
        </p:spPr>
        <p:txBody>
          <a:bodyPr wrap="none" anchor="b" anchorCtr="0"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r">
              <a:spcBef>
                <a:spcPct val="0"/>
              </a:spcBef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graphicFrame>
        <p:nvGraphicFramePr>
          <p:cNvPr id="1236001" name="Group 33"/>
          <p:cNvGraphicFramePr>
            <a:graphicFrameLocks noGrp="1"/>
          </p:cNvGraphicFramePr>
          <p:nvPr>
            <p:ph idx="1"/>
          </p:nvPr>
        </p:nvGraphicFramePr>
        <p:xfrm>
          <a:off x="395288" y="1639888"/>
          <a:ext cx="7772400" cy="3876675"/>
        </p:xfrm>
        <a:graphic>
          <a:graphicData uri="http://schemas.openxmlformats.org/drawingml/2006/table">
            <a:tbl>
              <a:tblPr/>
              <a:tblGrid>
                <a:gridCol w="7772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RECUERDA</a:t>
                      </a:r>
                      <a:endParaRPr kumimoji="0" lang="es-E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385A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00425">
                <a:tc>
                  <a:txBody>
                    <a:bodyPr/>
                    <a:lstStyle/>
                    <a:p>
                      <a:pPr marL="10795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Para evitar situaciones de riesgo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hay que </a:t>
                      </a:r>
                      <a:r>
                        <a:rPr kumimoji="0" lang="es-ES_tradnl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desarrollar conductas seguras</a:t>
                      </a:r>
                      <a:r>
                        <a:rPr kumimoji="0" lang="es-ES_tradnl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, integrando medidas preventivas en el desarrollo de los trabajos.</a:t>
                      </a:r>
                    </a:p>
                    <a:p>
                      <a:pPr marL="1079500" marR="0" lvl="0" indent="-355600" algn="just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-"/>
                        <a:tabLst>
                          <a:tab pos="6553200" algn="l"/>
                        </a:tabLst>
                      </a:pPr>
                      <a:endParaRPr kumimoji="0" lang="es-ES_tradnl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0000" marR="1440000" marT="46800" marB="4680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634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3" y="2214563"/>
            <a:ext cx="785812" cy="815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6341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C: Riesgos y medidas preventivas                       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31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7347" name="Rectangle 3"/>
          <p:cNvSpPr>
            <a:spLocks noGrp="1"/>
          </p:cNvSpPr>
          <p:nvPr>
            <p:ph idx="1" hasCustomPrompt="1"/>
          </p:nvPr>
        </p:nvSpPr>
        <p:spPr>
          <a:xfrm>
            <a:off x="762000" y="1447800"/>
            <a:ext cx="7239000" cy="2341563"/>
          </a:xfrm>
        </p:spPr>
        <p:txBody>
          <a:bodyPr vert="horz" wrap="square" lIns="91440" tIns="45720" rIns="91440" bIns="45720" anchor="t" anchorCtr="0"/>
          <a:lstStyle/>
          <a:p>
            <a:pPr algn="ctr">
              <a:lnSpc>
                <a:spcPct val="150000"/>
              </a:lnSpc>
              <a:buNone/>
            </a:pPr>
            <a:r>
              <a:rPr lang="es-ES" altLang="es-ES" b="1" dirty="0">
                <a:solidFill>
                  <a:srgbClr val="008080"/>
                </a:solidFill>
                <a:latin typeface="Arial" panose="020B0604020202020204" pitchFamily="34" charset="0"/>
              </a:rPr>
              <a:t>COSTES DE LA ACCIDENTALIDAD Y RENTABILIDAD DE LA PREVENCIÓN</a:t>
            </a:r>
            <a:endParaRPr lang="es-ES_tradnl" altLang="es-ES" b="1" dirty="0">
              <a:solidFill>
                <a:srgbClr val="008080"/>
              </a:solidFill>
              <a:latin typeface="Arial" panose="020B0604020202020204" pitchFamily="34" charset="0"/>
            </a:endParaRPr>
          </a:p>
        </p:txBody>
      </p:sp>
      <p:sp>
        <p:nvSpPr>
          <p:cNvPr id="57348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D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32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8371" name="Rectangle 3"/>
          <p:cNvSpPr>
            <a:spLocks noGrp="1"/>
          </p:cNvSpPr>
          <p:nvPr>
            <p:ph idx="1" hasCustomPrompt="1"/>
          </p:nvPr>
        </p:nvSpPr>
        <p:spPr>
          <a:xfrm>
            <a:off x="323850" y="836613"/>
            <a:ext cx="7772400" cy="4114800"/>
          </a:xfrm>
        </p:spPr>
        <p:txBody>
          <a:bodyPr vert="horz" wrap="square" lIns="91440" tIns="45720" rIns="91440" bIns="45720" anchor="t" anchorCtr="0"/>
          <a:lstStyle/>
          <a:p>
            <a:pPr algn="ctr">
              <a:buNone/>
            </a:pPr>
            <a:endParaRPr lang="es-ES" altLang="es-ES" sz="2000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ACCIDENTE DE TRABAJO</a:t>
            </a:r>
          </a:p>
        </p:txBody>
      </p:sp>
      <p:sp>
        <p:nvSpPr>
          <p:cNvPr id="58372" name="Rectangle 4"/>
          <p:cNvSpPr/>
          <p:nvPr/>
        </p:nvSpPr>
        <p:spPr>
          <a:xfrm>
            <a:off x="611188" y="2276475"/>
            <a:ext cx="4608512" cy="9159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spcBef>
                <a:spcPct val="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“Lesión corporal que el trabajador sufre con ocasión o a consecuencia del trabajo que ejecuta por </a:t>
            </a: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cuenta ajena</a:t>
            </a:r>
            <a:r>
              <a:rPr lang="es-ES" altLang="es-ES" sz="1800" dirty="0">
                <a:latin typeface="Arial" panose="020B0604020202020204" pitchFamily="34" charset="0"/>
              </a:rPr>
              <a:t>”.</a:t>
            </a:r>
          </a:p>
        </p:txBody>
      </p:sp>
      <p:sp>
        <p:nvSpPr>
          <p:cNvPr id="58373" name="Rectangle 5"/>
          <p:cNvSpPr/>
          <p:nvPr/>
        </p:nvSpPr>
        <p:spPr>
          <a:xfrm>
            <a:off x="323850" y="1773238"/>
            <a:ext cx="7993063" cy="3667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Legalmente,</a:t>
            </a:r>
            <a:r>
              <a:rPr lang="es-ES" altLang="es-ES" sz="1800" dirty="0">
                <a:latin typeface="Arial" panose="020B0604020202020204" pitchFamily="34" charset="0"/>
              </a:rPr>
              <a:t> se entiende por </a:t>
            </a:r>
            <a:r>
              <a:rPr lang="es-ES" altLang="es-ES" sz="1800" b="1" dirty="0">
                <a:latin typeface="Arial" panose="020B0604020202020204" pitchFamily="34" charset="0"/>
              </a:rPr>
              <a:t>accidente de trabajo</a:t>
            </a:r>
            <a:r>
              <a:rPr lang="es-ES" altLang="es-ES" sz="1800" dirty="0">
                <a:latin typeface="Arial" panose="020B0604020202020204" pitchFamily="34" charset="0"/>
              </a:rPr>
              <a:t>:</a:t>
            </a:r>
          </a:p>
        </p:txBody>
      </p:sp>
      <p:sp>
        <p:nvSpPr>
          <p:cNvPr id="58375" name="Rectangle 7"/>
          <p:cNvSpPr/>
          <p:nvPr/>
        </p:nvSpPr>
        <p:spPr>
          <a:xfrm>
            <a:off x="395288" y="3854450"/>
            <a:ext cx="7993062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En el </a:t>
            </a: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ámbito de prevención</a:t>
            </a:r>
            <a:r>
              <a:rPr lang="es-ES" altLang="es-ES" sz="1800" dirty="0">
                <a:latin typeface="Arial" panose="020B0604020202020204" pitchFamily="34" charset="0"/>
              </a:rPr>
              <a:t>, </a:t>
            </a:r>
            <a:r>
              <a:rPr lang="es-ES" altLang="es-ES" sz="1800" b="1" dirty="0">
                <a:latin typeface="Arial" panose="020B0604020202020204" pitchFamily="34" charset="0"/>
              </a:rPr>
              <a:t>accidente de trabajo</a:t>
            </a:r>
            <a:r>
              <a:rPr lang="es-ES" altLang="es-ES" sz="1800" dirty="0">
                <a:latin typeface="Arial" panose="020B0604020202020204" pitchFamily="34" charset="0"/>
              </a:rPr>
              <a:t> es:</a:t>
            </a:r>
          </a:p>
        </p:txBody>
      </p:sp>
      <p:sp>
        <p:nvSpPr>
          <p:cNvPr id="58376" name="Rectangle 8"/>
          <p:cNvSpPr/>
          <p:nvPr/>
        </p:nvSpPr>
        <p:spPr>
          <a:xfrm>
            <a:off x="684213" y="4437063"/>
            <a:ext cx="4608512" cy="14652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spcBef>
                <a:spcPct val="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“Todo suceso anormal, no querido ni deseado, que se presenta de forma brusca e inesperada, que interrumpe la continuidad del trabajo y puede causar lesiones”.</a:t>
            </a:r>
          </a:p>
        </p:txBody>
      </p:sp>
      <p:sp>
        <p:nvSpPr>
          <p:cNvPr id="58377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D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33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59395" name="Rectangle 3"/>
          <p:cNvSpPr>
            <a:spLocks noGrp="1"/>
          </p:cNvSpPr>
          <p:nvPr>
            <p:ph idx="1" hasCustomPrompt="1"/>
          </p:nvPr>
        </p:nvSpPr>
        <p:spPr>
          <a:xfrm>
            <a:off x="-166687" y="836613"/>
            <a:ext cx="8310562" cy="4114800"/>
          </a:xfrm>
        </p:spPr>
        <p:txBody>
          <a:bodyPr vert="horz" wrap="square" lIns="91440" tIns="45720" rIns="91440" bIns="45720" anchor="t" anchorCtr="0"/>
          <a:lstStyle/>
          <a:p>
            <a:pPr algn="just">
              <a:buNone/>
            </a:pPr>
            <a:r>
              <a:rPr lang="es-ES" altLang="es-ES" sz="20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es-ES" altLang="es-ES" sz="2000" b="1" i="1" dirty="0">
                <a:solidFill>
                  <a:srgbClr val="0385A0"/>
                </a:solidFill>
                <a:latin typeface="Arial" panose="020B0604020202020204" pitchFamily="34" charset="0"/>
              </a:rPr>
              <a:t>E</a:t>
            </a:r>
            <a:r>
              <a:rPr lang="es-ES" altLang="es-ES" sz="1800" b="1" i="1" dirty="0">
                <a:solidFill>
                  <a:srgbClr val="0385A0"/>
                </a:solidFill>
                <a:latin typeface="Arial" panose="020B0604020202020204" pitchFamily="34" charset="0"/>
              </a:rPr>
              <a:t>l principal coste </a:t>
            </a:r>
            <a:r>
              <a:rPr lang="es-ES" altLang="es-ES" sz="1800" i="1" dirty="0">
                <a:solidFill>
                  <a:srgbClr val="0385A0"/>
                </a:solidFill>
                <a:latin typeface="Arial" panose="020B0604020202020204" pitchFamily="34" charset="0"/>
              </a:rPr>
              <a:t>derivado de un accidente de trabajo es el daño físico y el sufrimiento psicológico al que se ve sometido el trabajador accidentado y sus familiares.</a:t>
            </a:r>
          </a:p>
          <a:p>
            <a:pPr algn="just">
              <a:buNone/>
            </a:pPr>
            <a:endParaRPr lang="es-ES" altLang="es-ES" sz="1800" i="1" dirty="0">
              <a:solidFill>
                <a:srgbClr val="0385A0"/>
              </a:solidFill>
              <a:latin typeface="Arial" panose="020B0604020202020204" pitchFamily="34" charset="0"/>
            </a:endParaRPr>
          </a:p>
          <a:p>
            <a:pPr algn="just">
              <a:buNone/>
            </a:pPr>
            <a:r>
              <a:rPr lang="es-ES" altLang="es-ES" sz="1800" i="1" dirty="0">
                <a:solidFill>
                  <a:srgbClr val="0385A0"/>
                </a:solidFill>
                <a:latin typeface="Arial" panose="020B0604020202020204" pitchFamily="34" charset="0"/>
              </a:rPr>
              <a:t>	</a:t>
            </a:r>
            <a:r>
              <a:rPr lang="es-ES" altLang="es-ES" sz="1800" dirty="0">
                <a:latin typeface="Arial" panose="020B0604020202020204" pitchFamily="34" charset="0"/>
              </a:rPr>
              <a:t>Asimismo, </a:t>
            </a:r>
            <a:r>
              <a:rPr lang="es-ES" altLang="es-ES" sz="1800" dirty="0">
                <a:solidFill>
                  <a:srgbClr val="FF0000"/>
                </a:solidFill>
                <a:latin typeface="Arial" panose="020B0604020202020204" pitchFamily="34" charset="0"/>
              </a:rPr>
              <a:t>de todo accidente derivan una serie de costes medibles, en tiempos materiales y otros gastos de repercusión económica.</a:t>
            </a: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De estos gastos, y sin ánimo de equiparar el sufrimiento humano a un coste económico, </a:t>
            </a:r>
            <a:r>
              <a:rPr lang="es-ES" altLang="es-ES" sz="1800" b="1" dirty="0">
                <a:latin typeface="Arial" panose="020B0604020202020204" pitchFamily="34" charset="0"/>
              </a:rPr>
              <a:t>se hace necesario realizar un análisis que ofrezca datos sobre el coste de cada accidente</a:t>
            </a:r>
            <a:r>
              <a:rPr lang="es-ES" altLang="es-ES" sz="1800" dirty="0">
                <a:latin typeface="Arial" panose="020B0604020202020204" pitchFamily="34" charset="0"/>
              </a:rPr>
              <a:t>, de forma que estos datos obtenidos sean analizados por los directivos de la empresa.</a:t>
            </a:r>
          </a:p>
        </p:txBody>
      </p:sp>
      <p:sp>
        <p:nvSpPr>
          <p:cNvPr id="59396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D</a:t>
            </a:r>
            <a:endParaRPr lang="es-ES" altLang="es-ES" sz="20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34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0419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D: Costes de la accidentalidad y rentabilidad de la prevención</a:t>
            </a:r>
            <a:endParaRPr lang="es-ES" altLang="es-ES" sz="2000" dirty="0"/>
          </a:p>
        </p:txBody>
      </p:sp>
      <p:pic>
        <p:nvPicPr>
          <p:cNvPr id="60420" name="Picture 2"/>
          <p:cNvPicPr>
            <a:picLocks noChangeAspect="1"/>
          </p:cNvPicPr>
          <p:nvPr/>
        </p:nvPicPr>
        <p:blipFill>
          <a:blip r:embed="rId3">
            <a:lum bright="-12000" contrast="28000"/>
          </a:blip>
          <a:stretch>
            <a:fillRect/>
          </a:stretch>
        </p:blipFill>
        <p:spPr>
          <a:xfrm>
            <a:off x="71438" y="2286000"/>
            <a:ext cx="9072562" cy="2547938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35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61443" name="Rectangle 3"/>
          <p:cNvSpPr>
            <a:spLocks noGrp="1"/>
          </p:cNvSpPr>
          <p:nvPr>
            <p:ph idx="1" hasCustomPrompt="1"/>
          </p:nvPr>
        </p:nvSpPr>
        <p:spPr>
          <a:xfrm>
            <a:off x="-166687" y="836613"/>
            <a:ext cx="8310562" cy="4114800"/>
          </a:xfrm>
        </p:spPr>
        <p:txBody>
          <a:bodyPr vert="horz" wrap="square" lIns="91440" tIns="45720" rIns="91440" bIns="45720" anchor="t" anchorCtr="0"/>
          <a:lstStyle/>
          <a:p>
            <a:pPr algn="just">
              <a:buNone/>
            </a:pPr>
            <a:r>
              <a:rPr lang="es-ES" altLang="es-ES" sz="1800" dirty="0">
                <a:solidFill>
                  <a:srgbClr val="FF0000"/>
                </a:solidFill>
                <a:latin typeface="Arial" panose="020B0604020202020204" pitchFamily="34" charset="0"/>
              </a:rPr>
              <a:t>	</a:t>
            </a:r>
            <a:r>
              <a:rPr lang="es-ES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LOS COSTES INTANGIBLES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- Gastos difíciles de identificar y cuantificar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- Una gestión en PRL adecuada influiría de forma positiva</a:t>
            </a: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r>
              <a:rPr lang="es-ES" altLang="es-ES" sz="1800" b="1" dirty="0">
                <a:solidFill>
                  <a:srgbClr val="0385A0"/>
                </a:solidFill>
                <a:latin typeface="Arial" panose="020B0604020202020204" pitchFamily="34" charset="0"/>
              </a:rPr>
              <a:t>	LOS COSTES TANGIBLES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- Costes de mano de obra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- Costes de materia prima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- Costes de reparaciones o sustituciones.</a:t>
            </a: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	</a:t>
            </a:r>
            <a:r>
              <a:rPr lang="es-ES" altLang="es-ES" sz="1600" b="1" dirty="0">
                <a:solidFill>
                  <a:srgbClr val="0385A0"/>
                </a:solidFill>
                <a:latin typeface="Arial" panose="020B0604020202020204" pitchFamily="34" charset="0"/>
              </a:rPr>
              <a:t>COSTES ASEGURADOS </a:t>
            </a:r>
            <a:r>
              <a:rPr lang="es-ES" altLang="es-ES" sz="1800" dirty="0">
                <a:latin typeface="Arial" panose="020B0604020202020204" pitchFamily="34" charset="0"/>
              </a:rPr>
              <a:t>(gastos médicos, compensaciones 					económicas…)</a:t>
            </a:r>
          </a:p>
          <a:p>
            <a:pPr algn="just"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		</a:t>
            </a:r>
            <a:r>
              <a:rPr lang="es-ES" altLang="es-ES" sz="1600" b="1" dirty="0">
                <a:solidFill>
                  <a:srgbClr val="0385A0"/>
                </a:solidFill>
                <a:latin typeface="Arial" panose="020B0604020202020204" pitchFamily="34" charset="0"/>
              </a:rPr>
              <a:t>COSTES NO ASEGURADOS</a:t>
            </a:r>
            <a:r>
              <a:rPr lang="es-ES" altLang="es-ES" sz="1800" dirty="0">
                <a:latin typeface="Arial" panose="020B0604020202020204" pitchFamily="34" charset="0"/>
              </a:rPr>
              <a:t>(costes de oportunidad, los costes 					financieros)</a:t>
            </a: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61444" name="Rectangle 8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_tradnl" altLang="es-ES" sz="2000" dirty="0"/>
              <a:t>BLOQUE D						    (p.86)</a:t>
            </a:r>
            <a:endParaRPr lang="es-ES" altLang="es-ES" sz="2000" dirty="0"/>
          </a:p>
        </p:txBody>
      </p:sp>
      <p:cxnSp>
        <p:nvCxnSpPr>
          <p:cNvPr id="61445" name="6 Conector recto"/>
          <p:cNvCxnSpPr/>
          <p:nvPr/>
        </p:nvCxnSpPr>
        <p:spPr>
          <a:xfrm rot="5400000">
            <a:off x="0" y="4786313"/>
            <a:ext cx="1143000" cy="0"/>
          </a:xfrm>
          <a:prstGeom prst="line">
            <a:avLst/>
          </a:prstGeom>
          <a:ln w="22225" cap="flat" cmpd="sng">
            <a:solidFill>
              <a:srgbClr val="0385A0"/>
            </a:solidFill>
            <a:prstDash val="solid"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2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4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6387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LEY 31/1995, DE PREVENCIÓN DE RIESGOS LABORALES</a:t>
            </a:r>
          </a:p>
        </p:txBody>
      </p:sp>
      <p:sp>
        <p:nvSpPr>
          <p:cNvPr id="16388" name="Rectangle 5"/>
          <p:cNvSpPr/>
          <p:nvPr/>
        </p:nvSpPr>
        <p:spPr>
          <a:xfrm>
            <a:off x="468313" y="908050"/>
            <a:ext cx="8001000" cy="3505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es-ES_tradnl" altLang="es-ES" sz="2400" b="1" dirty="0">
                <a:solidFill>
                  <a:srgbClr val="0585B2"/>
                </a:solidFill>
                <a:latin typeface="Arial" panose="020B0604020202020204" pitchFamily="34" charset="0"/>
              </a:rPr>
              <a:t>LEY 31/1995,DE PREVENCIÓN </a:t>
            </a:r>
            <a:br>
              <a:rPr lang="es-ES_tradnl" altLang="es-ES" sz="2400" b="1" dirty="0">
                <a:solidFill>
                  <a:srgbClr val="0585B2"/>
                </a:solidFill>
                <a:latin typeface="Arial" panose="020B0604020202020204" pitchFamily="34" charset="0"/>
              </a:rPr>
            </a:br>
            <a:r>
              <a:rPr lang="es-ES_tradnl" altLang="es-ES" sz="2400" b="1" dirty="0">
                <a:solidFill>
                  <a:srgbClr val="0585B2"/>
                </a:solidFill>
                <a:latin typeface="Arial" panose="020B0604020202020204" pitchFamily="34" charset="0"/>
              </a:rPr>
              <a:t>DE RIESGOS LABORALES</a:t>
            </a:r>
            <a:endParaRPr lang="es-ES_tradnl" altLang="es-ES" sz="1800" b="1" dirty="0">
              <a:solidFill>
                <a:srgbClr val="0585B2"/>
              </a:solidFill>
              <a:latin typeface="Arial" panose="020B0604020202020204" pitchFamily="34" charset="0"/>
            </a:endParaRPr>
          </a:p>
          <a:p>
            <a:pPr marL="342900" lvl="0" indent="-342900" algn="ctr">
              <a:spcBef>
                <a:spcPts val="500"/>
              </a:spcBef>
              <a:spcAft>
                <a:spcPts val="500"/>
              </a:spcAft>
              <a:buNone/>
            </a:pPr>
            <a:r>
              <a:rPr lang="ca-ES" altLang="es-ES" sz="2400" dirty="0">
                <a:solidFill>
                  <a:srgbClr val="0585B2"/>
                </a:solidFill>
                <a:latin typeface="Arial" panose="020B0604020202020204" pitchFamily="34" charset="0"/>
              </a:rPr>
              <a:t>           </a:t>
            </a:r>
          </a:p>
        </p:txBody>
      </p:sp>
      <p:sp>
        <p:nvSpPr>
          <p:cNvPr id="16389" name="Text Box 7"/>
          <p:cNvSpPr txBox="1"/>
          <p:nvPr/>
        </p:nvSpPr>
        <p:spPr>
          <a:xfrm>
            <a:off x="539750" y="1916113"/>
            <a:ext cx="8135938" cy="20161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355600" lvl="0" indent="-355600" algn="just">
              <a:spcBef>
                <a:spcPct val="50000"/>
              </a:spcBef>
              <a:buNone/>
            </a:pP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Artículo 14. Derecho a la protección frente a los riesgos laborales: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 </a:t>
            </a:r>
          </a:p>
          <a:p>
            <a:pPr marL="355600" lvl="0" indent="-355600" algn="just">
              <a:spcBef>
                <a:spcPct val="5000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1.    Los trabajadores tienen derecho a una protección eficaz en materia de</a:t>
            </a:r>
            <a:br>
              <a:rPr lang="es-ES" altLang="es-ES" sz="1800" dirty="0">
                <a:latin typeface="Arial" panose="020B0604020202020204" pitchFamily="34" charset="0"/>
              </a:rPr>
            </a:br>
            <a:r>
              <a:rPr lang="es-ES" altLang="es-ES" sz="1800" dirty="0">
                <a:latin typeface="Arial" panose="020B0604020202020204" pitchFamily="34" charset="0"/>
              </a:rPr>
              <a:t>   seguridad y salud en el trabajo.</a:t>
            </a:r>
          </a:p>
          <a:p>
            <a:pPr marL="355600" lvl="0" indent="-355600" algn="just">
              <a:spcBef>
                <a:spcPct val="50000"/>
              </a:spcBef>
              <a:buNone/>
            </a:pPr>
            <a:r>
              <a:rPr lang="es-ES" altLang="es-ES" sz="1800" dirty="0">
                <a:latin typeface="Arial" panose="020B0604020202020204" pitchFamily="34" charset="0"/>
              </a:rPr>
              <a:t>4.  El empresario deberá garantizar la seguridad y la salud de los</a:t>
            </a:r>
            <a:br>
              <a:rPr lang="es-ES" altLang="es-ES" sz="1800" dirty="0">
                <a:latin typeface="Arial" panose="020B0604020202020204" pitchFamily="34" charset="0"/>
              </a:rPr>
            </a:br>
            <a:r>
              <a:rPr lang="es-ES" altLang="es-ES" sz="1800" dirty="0">
                <a:latin typeface="Arial" panose="020B0604020202020204" pitchFamily="34" charset="0"/>
              </a:rPr>
              <a:t>   trabajadores a su servicio en todos los aspectos relacionados con el</a:t>
            </a:r>
            <a:br>
              <a:rPr lang="es-ES" altLang="es-ES" sz="1800" dirty="0">
                <a:latin typeface="Arial" panose="020B0604020202020204" pitchFamily="34" charset="0"/>
              </a:rPr>
            </a:br>
            <a:r>
              <a:rPr lang="es-ES" altLang="es-ES" sz="1800" dirty="0">
                <a:latin typeface="Arial" panose="020B0604020202020204" pitchFamily="34" charset="0"/>
              </a:rPr>
              <a:t>   trabajo.</a:t>
            </a:r>
          </a:p>
        </p:txBody>
      </p:sp>
      <p:pic>
        <p:nvPicPr>
          <p:cNvPr id="16390" name="Picture 8" descr="Click to enlarge">
            <a:hlinkClick r:id="rId2"/>
          </p:cNvPr>
          <p:cNvPicPr>
            <a:picLocks noChangeAspect="1"/>
          </p:cNvPicPr>
          <p:nvPr/>
        </p:nvPicPr>
        <p:blipFill>
          <a:blip r:embed="rId3" r:link="rId4"/>
          <a:stretch>
            <a:fillRect/>
          </a:stretch>
        </p:blipFill>
        <p:spPr>
          <a:xfrm>
            <a:off x="3492500" y="4005263"/>
            <a:ext cx="2076450" cy="1651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5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7411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DERECHOS DE LOS TRABAJADORES</a:t>
            </a:r>
          </a:p>
        </p:txBody>
      </p:sp>
      <p:sp>
        <p:nvSpPr>
          <p:cNvPr id="229379" name="Rectangle 3"/>
          <p:cNvSpPr>
            <a:spLocks noGrp="1"/>
          </p:cNvSpPr>
          <p:nvPr>
            <p:ph idx="1" hasCustomPrompt="1"/>
          </p:nvPr>
        </p:nvSpPr>
        <p:spPr>
          <a:xfrm>
            <a:off x="250825" y="836613"/>
            <a:ext cx="8569325" cy="4725987"/>
          </a:xfrm>
        </p:spPr>
        <p:txBody>
          <a:bodyPr vert="horz" wrap="square" lIns="91440" tIns="45720" rIns="91440" bIns="45720" anchor="t" anchorCtr="0"/>
          <a:lstStyle/>
          <a:p>
            <a:pPr>
              <a:lnSpc>
                <a:spcPct val="90000"/>
              </a:lnSpc>
              <a:buNone/>
            </a:pPr>
            <a:endParaRPr lang="es-ES" altLang="es-ES" sz="1800" u="sng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s-ES" altLang="es-ES" sz="1800" u="sng" dirty="0">
              <a:latin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s-ES" altLang="es-ES" sz="1800" dirty="0">
                <a:latin typeface="Arial" panose="020B0604020202020204" pitchFamily="34" charset="0"/>
              </a:rPr>
              <a:t>Una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 protección</a:t>
            </a: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 </a:t>
            </a:r>
            <a:r>
              <a:rPr lang="es-ES" altLang="es-ES" sz="1800" dirty="0">
                <a:latin typeface="Arial" panose="020B0604020202020204" pitchFamily="34" charset="0"/>
              </a:rPr>
              <a:t>eficaz en materia de seguridad y salud en el trabajo.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solidFill>
                <a:srgbClr val="0585B2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Información, consulta y participación </a:t>
            </a:r>
            <a:r>
              <a:rPr lang="es-ES" altLang="es-ES" sz="1800" dirty="0">
                <a:latin typeface="Arial" panose="020B0604020202020204" pitchFamily="34" charset="0"/>
              </a:rPr>
              <a:t>en las cuestiones relacionadas con la seguridad y salud laboral.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latin typeface="Arial" panose="020B0604020202020204" pitchFamily="34" charset="0"/>
              </a:rPr>
              <a:t>Recibir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formación </a:t>
            </a:r>
            <a:r>
              <a:rPr lang="es-ES" altLang="es-ES" sz="1800" dirty="0">
                <a:latin typeface="Arial" panose="020B0604020202020204" pitchFamily="34" charset="0"/>
              </a:rPr>
              <a:t>en materia preventiva.</a:t>
            </a:r>
          </a:p>
          <a:p>
            <a:pPr algn="just">
              <a:lnSpc>
                <a:spcPct val="90000"/>
              </a:lnSpc>
              <a:buNone/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Vigilancia </a:t>
            </a:r>
            <a:r>
              <a:rPr lang="es-ES" altLang="es-ES" sz="1800" dirty="0">
                <a:latin typeface="Arial" panose="020B0604020202020204" pitchFamily="34" charset="0"/>
              </a:rPr>
              <a:t>de su estado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 de salud.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solidFill>
                <a:srgbClr val="0585B2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Protección </a:t>
            </a:r>
            <a:r>
              <a:rPr lang="es-ES" altLang="es-ES" sz="1800" dirty="0">
                <a:latin typeface="Arial" panose="020B0604020202020204" pitchFamily="34" charset="0"/>
              </a:rPr>
              <a:t>de trabajadores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 especialmente sensibles.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solidFill>
                <a:srgbClr val="0585B2"/>
              </a:solidFill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latin typeface="Arial" panose="020B0604020202020204" pitchFamily="34" charset="0"/>
              </a:rPr>
              <a:t>Que les sean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 proporcionados los medios de protección </a:t>
            </a:r>
            <a:r>
              <a:rPr lang="es-ES" altLang="es-ES" sz="1800" dirty="0">
                <a:latin typeface="Arial" panose="020B0604020202020204" pitchFamily="34" charset="0"/>
              </a:rPr>
              <a:t>adecuados al trabajo que realizan.</a:t>
            </a:r>
            <a:endParaRPr lang="es-ES" altLang="es-E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93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37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6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8435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OBLIGACIONES DEL EMPRESARIO</a:t>
            </a:r>
          </a:p>
        </p:txBody>
      </p:sp>
      <p:sp>
        <p:nvSpPr>
          <p:cNvPr id="230403" name="Rectangle 3"/>
          <p:cNvSpPr>
            <a:spLocks noGrp="1"/>
          </p:cNvSpPr>
          <p:nvPr>
            <p:ph idx="1" hasCustomPrompt="1"/>
          </p:nvPr>
        </p:nvSpPr>
        <p:spPr>
          <a:xfrm>
            <a:off x="685800" y="1333500"/>
            <a:ext cx="7772400" cy="4191000"/>
          </a:xfrm>
        </p:spPr>
        <p:txBody>
          <a:bodyPr vert="horz" wrap="square" lIns="91440" tIns="45720" rIns="91440" bIns="45720" anchor="t" anchorCtr="0"/>
          <a:lstStyle/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Garantizar</a:t>
            </a:r>
            <a:r>
              <a:rPr lang="es-ES" altLang="es-ES" sz="1800" dirty="0">
                <a:latin typeface="Arial" panose="020B0604020202020204" pitchFamily="34" charset="0"/>
              </a:rPr>
              <a:t> la seguridad y salud de sus trabajadores.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Evaluar</a:t>
            </a: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 </a:t>
            </a:r>
            <a:r>
              <a:rPr lang="es-ES" altLang="es-ES" sz="1800" dirty="0">
                <a:latin typeface="Arial" panose="020B0604020202020204" pitchFamily="34" charset="0"/>
              </a:rPr>
              <a:t>los riesgos.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Planificar </a:t>
            </a:r>
            <a:r>
              <a:rPr lang="es-ES" altLang="es-ES" sz="1800" dirty="0">
                <a:latin typeface="Arial" panose="020B0604020202020204" pitchFamily="34" charset="0"/>
              </a:rPr>
              <a:t>la actividad preventiva.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Proporcionar</a:t>
            </a:r>
            <a:r>
              <a:rPr lang="es-ES" altLang="es-ES" sz="1800" dirty="0">
                <a:latin typeface="Arial" panose="020B0604020202020204" pitchFamily="34" charset="0"/>
              </a:rPr>
              <a:t> a sus trabajadores los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medios de protección</a:t>
            </a:r>
            <a:r>
              <a:rPr lang="es-ES" altLang="es-ES" sz="1800" dirty="0">
                <a:latin typeface="Arial" panose="020B0604020202020204" pitchFamily="34" charset="0"/>
              </a:rPr>
              <a:t> necesarios.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Formar</a:t>
            </a:r>
            <a:r>
              <a:rPr lang="es-ES" altLang="es-ES" sz="1800" dirty="0">
                <a:latin typeface="Arial" panose="020B0604020202020204" pitchFamily="34" charset="0"/>
              </a:rPr>
              <a:t> e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informar </a:t>
            </a:r>
            <a:r>
              <a:rPr lang="es-ES" altLang="es-ES" sz="1800" dirty="0">
                <a:latin typeface="Arial" panose="020B0604020202020204" pitchFamily="34" charset="0"/>
              </a:rPr>
              <a:t>a los trabajadores.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latin typeface="Arial" panose="020B0604020202020204" pitchFamily="34" charset="0"/>
              </a:rPr>
              <a:t>Realizar los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reconocimientos médicos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</a:p>
          <a:p>
            <a:pPr algn="just">
              <a:lnSpc>
                <a:spcPct val="90000"/>
              </a:lnSpc>
            </a:pPr>
            <a:endParaRPr lang="es-ES" altLang="es-ES" sz="1800" dirty="0">
              <a:latin typeface="Arial" panose="020B0604020202020204" pitchFamily="34" charset="0"/>
            </a:endParaRPr>
          </a:p>
          <a:p>
            <a:pPr algn="just">
              <a:lnSpc>
                <a:spcPct val="90000"/>
              </a:lnSpc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Consultar con los trabajadores</a:t>
            </a:r>
            <a:r>
              <a:rPr lang="es-ES" altLang="es-ES" sz="1800" dirty="0">
                <a:latin typeface="Arial" panose="020B0604020202020204" pitchFamily="34" charset="0"/>
              </a:rPr>
              <a:t> todos los cambios que tengan que ver con la prevención de riesgos laborales, y permitir su participación.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040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04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7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19459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OBLIGACIONES DE LOS TRABAJADORES</a:t>
            </a:r>
          </a:p>
        </p:txBody>
      </p:sp>
      <p:sp>
        <p:nvSpPr>
          <p:cNvPr id="231427" name="Rectangle 3"/>
          <p:cNvSpPr>
            <a:spLocks noGrp="1"/>
          </p:cNvSpPr>
          <p:nvPr>
            <p:ph idx="1" hasCustomPrompt="1"/>
          </p:nvPr>
        </p:nvSpPr>
        <p:spPr>
          <a:xfrm>
            <a:off x="685800" y="1143000"/>
            <a:ext cx="7772400" cy="4273550"/>
          </a:xfrm>
        </p:spPr>
        <p:txBody>
          <a:bodyPr vert="horz" wrap="square" lIns="91440" tIns="45720" rIns="91440" bIns="45720" anchor="t" anchorCtr="0"/>
          <a:lstStyle/>
          <a:p>
            <a:pPr algn="just">
              <a:spcBef>
                <a:spcPct val="70000"/>
              </a:spcBef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Velar por su seguridad y salud</a:t>
            </a:r>
            <a:r>
              <a:rPr lang="es-ES" altLang="es-ES" sz="1800" dirty="0">
                <a:latin typeface="Arial" panose="020B0604020202020204" pitchFamily="34" charset="0"/>
              </a:rPr>
              <a:t>, y por la de los trabajadores a los que pueda afectar su actividad.</a:t>
            </a:r>
          </a:p>
          <a:p>
            <a:pPr algn="just">
              <a:spcBef>
                <a:spcPct val="70000"/>
              </a:spcBef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Usar adecuadamente</a:t>
            </a:r>
            <a:r>
              <a:rPr lang="es-ES" altLang="es-ES" sz="1800" dirty="0">
                <a:latin typeface="Arial" panose="020B0604020202020204" pitchFamily="34" charset="0"/>
              </a:rPr>
              <a:t>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las máquinas, aparatos, herramientas, sustancias peligrosas, equipos de transporte y cualquier otro medio con el que desarrollen su actividad</a:t>
            </a:r>
            <a:r>
              <a:rPr lang="es-ES" altLang="es-ES" sz="1800" dirty="0">
                <a:latin typeface="Arial" panose="020B0604020202020204" pitchFamily="34" charset="0"/>
              </a:rPr>
              <a:t>, con arreglo a la formación o instrucciones recibidas por el empresario.</a:t>
            </a:r>
          </a:p>
          <a:p>
            <a:pPr algn="just">
              <a:spcBef>
                <a:spcPct val="70000"/>
              </a:spcBef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Utilizar correctamente los medios y equipos de protección</a:t>
            </a:r>
            <a:r>
              <a:rPr lang="es-ES" altLang="es-ES" sz="1800" dirty="0">
                <a:latin typeface="Arial" panose="020B0604020202020204" pitchFamily="34" charset="0"/>
              </a:rPr>
              <a:t> facilitados por el empresario.</a:t>
            </a:r>
          </a:p>
          <a:p>
            <a:pPr algn="just">
              <a:spcBef>
                <a:spcPct val="70000"/>
              </a:spcBef>
            </a:pPr>
            <a:r>
              <a:rPr lang="es-ES" altLang="es-ES" sz="1800" dirty="0">
                <a:latin typeface="Arial" panose="020B0604020202020204" pitchFamily="34" charset="0"/>
              </a:rPr>
              <a:t>No poner fuera de funcionamiento y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utilizar correctamente los dispositivos de seguridad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</a:p>
          <a:p>
            <a:pPr algn="just">
              <a:spcBef>
                <a:spcPct val="70000"/>
              </a:spcBef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Informar </a:t>
            </a:r>
            <a:r>
              <a:rPr lang="es-ES" altLang="es-ES" sz="1800" dirty="0">
                <a:latin typeface="Arial" panose="020B0604020202020204" pitchFamily="34" charset="0"/>
              </a:rPr>
              <a:t>de inmediato a su superior jerárquico ante cualquier situación que, a su juicio, entrañe </a:t>
            </a: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riesgo</a:t>
            </a:r>
            <a:r>
              <a:rPr lang="es-ES" altLang="es-ES" sz="1800" dirty="0">
                <a:latin typeface="Arial" panose="020B0604020202020204" pitchFamily="34" charset="0"/>
              </a:rPr>
              <a:t>.</a:t>
            </a:r>
          </a:p>
          <a:p>
            <a:pPr algn="just">
              <a:spcBef>
                <a:spcPct val="70000"/>
              </a:spcBef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Cooperar con el empresario</a:t>
            </a:r>
            <a:r>
              <a:rPr lang="es-ES" altLang="es-ES" sz="1800" dirty="0">
                <a:latin typeface="Arial" panose="020B0604020202020204" pitchFamily="34" charset="0"/>
              </a:rPr>
              <a:t> para que pueda garantizar unas condiciones de trabajo seguras.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1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42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OBLIGACIONES DE LOS TRABAJADORES</a:t>
            </a:r>
          </a:p>
        </p:txBody>
      </p:sp>
      <p:sp>
        <p:nvSpPr>
          <p:cNvPr id="84995" name="Rectangle 3"/>
          <p:cNvSpPr>
            <a:spLocks noGrp="1"/>
          </p:cNvSpPr>
          <p:nvPr>
            <p:ph type="body"/>
          </p:nvPr>
        </p:nvSpPr>
        <p:spPr>
          <a:xfrm>
            <a:off x="685800" y="1125538"/>
            <a:ext cx="7772400" cy="914400"/>
          </a:xfrm>
        </p:spPr>
        <p:txBody>
          <a:bodyPr vert="horz" wrap="square" lIns="91440" tIns="45720" rIns="91440" bIns="45720" anchor="t" anchorCtr="0"/>
          <a:lstStyle/>
          <a:p>
            <a:pPr marL="0" indent="0" algn="just">
              <a:buNone/>
            </a:pP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El cumplimiento de estas obligaciones</a:t>
            </a:r>
            <a:r>
              <a:rPr lang="es-ES" altLang="es-ES" sz="1800" dirty="0">
                <a:latin typeface="Arial" panose="020B0604020202020204" pitchFamily="34" charset="0"/>
              </a:rPr>
              <a:t> y del resto de normativa de seguridad 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ser</a:t>
            </a:r>
            <a:r>
              <a:rPr lang="es-ES" altLang="es-ES" sz="1800" dirty="0">
                <a:solidFill>
                  <a:srgbClr val="0585B2"/>
                </a:solidFill>
              </a:rPr>
              <a:t>á</a:t>
            </a:r>
            <a:r>
              <a:rPr lang="es-ES" altLang="es-ES" sz="1800" dirty="0">
                <a:solidFill>
                  <a:srgbClr val="0585B2"/>
                </a:solidFill>
                <a:latin typeface="Arial" panose="020B0604020202020204" pitchFamily="34" charset="0"/>
              </a:rPr>
              <a:t>n exigidas por el empresario</a:t>
            </a:r>
            <a:r>
              <a:rPr lang="es-ES" altLang="es-ES" sz="1800" dirty="0">
                <a:latin typeface="Arial" panose="020B0604020202020204" pitchFamily="34" charset="0"/>
              </a:rPr>
              <a:t> a sus trabajadores.</a:t>
            </a:r>
          </a:p>
          <a:p>
            <a:pPr marL="0" indent="0" algn="just">
              <a:lnSpc>
                <a:spcPct val="90000"/>
              </a:lnSpc>
              <a:buNone/>
            </a:pPr>
            <a:endParaRPr lang="es-ES" altLang="es-ES" sz="1800" dirty="0">
              <a:latin typeface="Arial" panose="020B0604020202020204" pitchFamily="34" charset="0"/>
            </a:endParaRPr>
          </a:p>
        </p:txBody>
      </p:sp>
      <p:sp>
        <p:nvSpPr>
          <p:cNvPr id="84996" name="Text Box 4"/>
          <p:cNvSpPr txBox="1"/>
          <p:nvPr/>
        </p:nvSpPr>
        <p:spPr>
          <a:xfrm>
            <a:off x="685800" y="4475163"/>
            <a:ext cx="7772400" cy="1330325"/>
          </a:xfrm>
          <a:prstGeom prst="rect">
            <a:avLst/>
          </a:prstGeom>
          <a:solidFill>
            <a:srgbClr val="CCFFFF"/>
          </a:solidFill>
          <a:ln w="9525">
            <a:noFill/>
          </a:ln>
        </p:spPr>
        <p:txBody>
          <a:bodyPr>
            <a:spAutoFit/>
          </a:bodyPr>
          <a:lstStyle/>
          <a:p>
            <a:pPr algn="just">
              <a:lnSpc>
                <a:spcPct val="90000"/>
              </a:lnSpc>
              <a:spcBef>
                <a:spcPct val="20000"/>
              </a:spcBef>
            </a:pPr>
            <a:r>
              <a:rPr lang="es-ES" altLang="es-ES" dirty="0">
                <a:latin typeface="Arial" panose="020B0604020202020204" pitchFamily="34" charset="0"/>
              </a:rPr>
              <a:t>“Los trabajadores podrán ser sancionados por la dirección de las empresas en virtud de incumplimientos laborales, de acuerdo con la graduación de faltas y sanciones que se establezcan en las disposiciones legales o en el convenio colectivo que sea aplicable” </a:t>
            </a:r>
            <a:r>
              <a:rPr lang="es-ES" altLang="es-ES" dirty="0">
                <a:solidFill>
                  <a:srgbClr val="0585B2"/>
                </a:solidFill>
                <a:latin typeface="Arial" panose="020B0604020202020204" pitchFamily="34" charset="0"/>
              </a:rPr>
              <a:t>(artículo 58.1 del Estatuto de los Trabajadores).</a:t>
            </a:r>
          </a:p>
        </p:txBody>
      </p:sp>
      <p:pic>
        <p:nvPicPr>
          <p:cNvPr id="20485" name="Picture 5"/>
          <p:cNvPicPr>
            <a:picLocks noChangeAspect="1"/>
          </p:cNvPicPr>
          <p:nvPr/>
        </p:nvPicPr>
        <p:blipFill>
          <a:blip r:embed="rId3"/>
          <a:srcRect l="1270" t="17513" r="62549" b="10634"/>
          <a:stretch>
            <a:fillRect/>
          </a:stretch>
        </p:blipFill>
        <p:spPr>
          <a:xfrm>
            <a:off x="3851275" y="2062163"/>
            <a:ext cx="1401763" cy="2087562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3 Marcador de número de diapositiva"/>
          <p:cNvSpPr txBox="1">
            <a:spLocks noGrp="1"/>
          </p:cNvSpPr>
          <p:nvPr/>
        </p:nvSpPr>
        <p:spPr bwMode="auto">
          <a:xfrm>
            <a:off x="8382000" y="0"/>
            <a:ext cx="762000" cy="687388"/>
          </a:xfrm>
          <a:prstGeom prst="rect">
            <a:avLst/>
          </a:prstGeom>
          <a:noFill/>
          <a:ln>
            <a:miter lim="800000"/>
          </a:ln>
        </p:spPr>
        <p:txBody>
          <a:bodyPr anchor="ctr"/>
          <a:lstStyle/>
          <a:p>
            <a:pPr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8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DDDDDD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49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  <p:bldP spid="8499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2 Marcador de número de diapositiva"/>
          <p:cNvSpPr txBox="1">
            <a:spLocks noGrp="1"/>
          </p:cNvSpPr>
          <p:nvPr>
            <p:ph type="sldNum" sz="quarter" idx="4"/>
          </p:nvPr>
        </p:nvSpPr>
        <p:spPr bwMode="auto"/>
        <p:txBody>
          <a:bodyPr wrap="square" lIns="91440" tIns="45720" rIns="91440" bIns="45720" numCol="1" anchor="ctr" anchorCtr="0" compatLnSpc="1"/>
          <a:lstStyle>
            <a:lvl1pPr marL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b="0" i="0" u="none" kern="1200" baseline="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lvl="1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lvl="2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lvl="3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fld id="{9A0DB2DC-4C9A-4742-B13C-FB6460FD3503}" type="slidenum">
              <a:rPr lang="en-US" sz="2000" b="1" dirty="0">
                <a:solidFill>
                  <a:schemeClr val="bg1"/>
                </a:solidFill>
                <a:latin typeface="Comic Sans MS" panose="030F0702030302020204" pitchFamily="66" charset="0"/>
              </a:rPr>
              <a:t>9</a:t>
            </a:fld>
            <a:endParaRPr lang="en-US" sz="20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sp>
        <p:nvSpPr>
          <p:cNvPr id="21507" name="Rectangle 1026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 anchorCtr="0"/>
          <a:lstStyle/>
          <a:p>
            <a:r>
              <a:rPr lang="es-ES" altLang="es-ES" sz="2000" dirty="0"/>
              <a:t>LEGISLACIÓN BÁSICA</a:t>
            </a:r>
          </a:p>
        </p:txBody>
      </p:sp>
      <p:sp>
        <p:nvSpPr>
          <p:cNvPr id="21508" name="Text Box 1027"/>
          <p:cNvSpPr txBox="1"/>
          <p:nvPr/>
        </p:nvSpPr>
        <p:spPr>
          <a:xfrm>
            <a:off x="571500" y="1066800"/>
            <a:ext cx="8001000" cy="3667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</a:lstStyle>
          <a:p>
            <a:pPr marL="0" lvl="0" indent="0" algn="just">
              <a:spcBef>
                <a:spcPct val="0"/>
              </a:spcBef>
              <a:buNone/>
            </a:pPr>
            <a:r>
              <a:rPr lang="es-ES" altLang="es-ES" sz="1800" b="1" dirty="0">
                <a:solidFill>
                  <a:srgbClr val="0585B2"/>
                </a:solidFill>
                <a:latin typeface="Arial" panose="020B0604020202020204" pitchFamily="34" charset="0"/>
              </a:rPr>
              <a:t>LEGISLACIÓN BÁSICA APLICABLE</a:t>
            </a:r>
          </a:p>
        </p:txBody>
      </p:sp>
      <p:sp>
        <p:nvSpPr>
          <p:cNvPr id="208901" name="Text Box 1029"/>
          <p:cNvSpPr txBox="1">
            <a:spLocks noChangeArrowheads="1"/>
          </p:cNvSpPr>
          <p:nvPr/>
        </p:nvSpPr>
        <p:spPr bwMode="auto">
          <a:xfrm>
            <a:off x="1357313" y="1857375"/>
            <a:ext cx="6981825" cy="418623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L="342900" marR="0" indent="-34290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LEY DE PREVENCIÓN DE RIESGOS LABORALES</a:t>
            </a:r>
          </a:p>
          <a:p>
            <a:pPr marL="800100" marR="0" lvl="1" indent="-34290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Cuerpo básico de garantías y responsabilidades</a:t>
            </a:r>
          </a:p>
          <a:p>
            <a:pPr marR="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endParaRPr kumimoji="0" lang="es-ES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endParaRPr kumimoji="0" lang="es-ES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indent="-34290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REGLAMENTO DE LOS SERVICIOS DE PREVENCIÓN</a:t>
            </a:r>
          </a:p>
          <a:p>
            <a:pPr marR="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R="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endParaRPr kumimoji="0" lang="es-ES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indent="-34290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NORMAS REGLAMENTARIAS DERIVADAS DE LA LEY</a:t>
            </a:r>
          </a:p>
          <a:p>
            <a:pPr marR="0" algn="just" defTabSz="914400">
              <a:buClrTx/>
              <a:buSzTx/>
              <a:buFontTx/>
              <a:buNone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	Fijarán y concretaran los aspectos más técnicos de 	las medidas preventivas</a:t>
            </a:r>
            <a:endParaRPr kumimoji="0" lang="es-ES" b="1" kern="1200" cap="none" spc="0" normalizeH="0" baseline="0" noProof="0" dirty="0">
              <a:latin typeface="Arial" panose="020B0604020202020204" pitchFamily="34" charset="0"/>
              <a:ea typeface="+mn-ea"/>
              <a:cs typeface="+mn-cs"/>
            </a:endParaRPr>
          </a:p>
          <a:p>
            <a:pPr marR="0" algn="just" defTabSz="914400">
              <a:buClrTx/>
              <a:buSzTx/>
              <a:buFontTx/>
              <a:buNone/>
              <a:defRPr/>
            </a:pPr>
            <a:r>
              <a:rPr kumimoji="0" lang="es-ES" b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			</a:t>
            </a:r>
            <a:r>
              <a:rPr kumimoji="0" lang="es-ES" sz="1600" i="1" kern="1200" cap="none" spc="0" normalizeH="0" baseline="0" noProof="0" dirty="0" err="1">
                <a:latin typeface="Arial" panose="020B0604020202020204" pitchFamily="34" charset="0"/>
                <a:ea typeface="+mn-ea"/>
                <a:cs typeface="+mn-cs"/>
              </a:rPr>
              <a:t>Ej</a:t>
            </a:r>
            <a:r>
              <a:rPr kumimoji="0" lang="es-ES" sz="1600" i="1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: RD 1627/1997 por el que se establecen 			las  disposiciones mínimas de seguridad y 			salud en las obras de construcción</a:t>
            </a:r>
          </a:p>
          <a:p>
            <a:pPr marR="0" algn="just" defTabSz="914400">
              <a:buClrTx/>
              <a:buSzTx/>
              <a:buFontTx/>
              <a:buNone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342900" marR="0" indent="-342900" algn="just" defTabSz="914400">
              <a:buClrTx/>
              <a:buSzTx/>
              <a:buFont typeface="Wingdings" panose="05000000000000000000" pitchFamily="2" charset="2"/>
              <a:buChar char="v"/>
              <a:defRPr/>
            </a:pPr>
            <a:r>
              <a:rPr kumimoji="0" lang="es-ES" kern="1200" cap="none" spc="0" normalizeH="0" baseline="0" noProof="0" dirty="0">
                <a:latin typeface="Arial" panose="020B0604020202020204" pitchFamily="34" charset="0"/>
                <a:ea typeface="+mn-ea"/>
                <a:cs typeface="+mn-cs"/>
              </a:rPr>
              <a:t> OTRAS DISPOSICIONES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661*171"/>
  <p:tag name="TABLE_ENDDRAG_RECT" val="25*150*661*171"/>
</p:tagLst>
</file>

<file path=ppt/theme/theme1.xml><?xml version="1.0" encoding="utf-8"?>
<a:theme xmlns:a="http://schemas.openxmlformats.org/drawingml/2006/main" name="Mra2">
  <a:themeElements>
    <a:clrScheme name="Mra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ra2">
      <a:majorFont>
        <a:latin typeface="Arial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Mra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a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a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a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a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a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a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2213</Words>
  <Application>Microsoft Office PowerPoint</Application>
  <PresentationFormat>Presentación en pantalla (4:3)</PresentationFormat>
  <Paragraphs>322</Paragraphs>
  <Slides>35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35</vt:i4>
      </vt:variant>
    </vt:vector>
  </HeadingPairs>
  <TitlesOfParts>
    <vt:vector size="40" baseType="lpstr">
      <vt:lpstr>Arial</vt:lpstr>
      <vt:lpstr>Comic Sans MS</vt:lpstr>
      <vt:lpstr>Times New Roman</vt:lpstr>
      <vt:lpstr>Wingdings</vt:lpstr>
      <vt:lpstr>Mra2</vt:lpstr>
      <vt:lpstr>Presentación de PowerPoint</vt:lpstr>
      <vt:lpstr>BLOQUE A</vt:lpstr>
      <vt:lpstr>BLOQUE A</vt:lpstr>
      <vt:lpstr>LEY 31/1995, DE PREVENCIÓN DE RIESGOS LABORALES</vt:lpstr>
      <vt:lpstr>DERECHOS DE LOS TRABAJADORES</vt:lpstr>
      <vt:lpstr>OBLIGACIONES DEL EMPRESARIO</vt:lpstr>
      <vt:lpstr>OBLIGACIONES DE LOS TRABAJADORES</vt:lpstr>
      <vt:lpstr>OBLIGACIONES DE LOS TRABAJADORES</vt:lpstr>
      <vt:lpstr>LEGISLACIÓN BÁSICA</vt:lpstr>
      <vt:lpstr>LEY 31/1995. LEY DE PREVENCIÓN DE RIESGOS LABORALES</vt:lpstr>
      <vt:lpstr>BLOQUE A: Ley de prevención de riesgos laborales</vt:lpstr>
      <vt:lpstr>BLOQUE A: La seguridad en el producto</vt:lpstr>
      <vt:lpstr>BLOQUE A: Integración de la prevención con las diferentes sistemas</vt:lpstr>
      <vt:lpstr>BLOQUE B</vt:lpstr>
      <vt:lpstr>BLOQUE B: Obligaciones y responsabilidades</vt:lpstr>
      <vt:lpstr>BLOQUE B: Obligaciones y responsabilidades</vt:lpstr>
      <vt:lpstr>BLOQUE B: Obligaciones y responsabilidades</vt:lpstr>
      <vt:lpstr>BLOQUE B: Infracciones administrativas y multas</vt:lpstr>
      <vt:lpstr>BLOQUE B: Infracciones administrativas y multas</vt:lpstr>
      <vt:lpstr>BLOQUE B: Infracciones administrativas y multas</vt:lpstr>
      <vt:lpstr>BLOQUE B: Infracciones administrativas y multas</vt:lpstr>
      <vt:lpstr>BLOQUE C</vt:lpstr>
      <vt:lpstr>BLOQUE C: Organización y planificación de la prevención</vt:lpstr>
      <vt:lpstr>BLOQUE C: Organización y planificación de la prevención</vt:lpstr>
      <vt:lpstr>BLOQUE C: Organización y planificación de la prevención</vt:lpstr>
      <vt:lpstr>BLOQUE C: Organización y planificación de la prevención</vt:lpstr>
      <vt:lpstr>BLOQUE C: Riesgos y medidas preventivas</vt:lpstr>
      <vt:lpstr>BLOQUE C: Riesgos y medidas preventivas</vt:lpstr>
      <vt:lpstr>BLOQUE C: Riesgos y medidas preventivas</vt:lpstr>
      <vt:lpstr>BLOQUE C: Riesgos y medidas preventivas                       </vt:lpstr>
      <vt:lpstr>BLOQUE D</vt:lpstr>
      <vt:lpstr>BLOQUE D</vt:lpstr>
      <vt:lpstr>BLOQUE D</vt:lpstr>
      <vt:lpstr>BLOQUE D: Costes de la accidentalidad y rentabilidad de la prevención</vt:lpstr>
      <vt:lpstr>BLOQUE D          (p.86)</vt:lpstr>
    </vt:vector>
  </TitlesOfParts>
  <Company>MRA Safety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Monica Román Abál</dc:creator>
  <cp:lastModifiedBy>Àngels Navarrete</cp:lastModifiedBy>
  <cp:revision>546</cp:revision>
  <dcterms:created xsi:type="dcterms:W3CDTF">2004-01-20T14:36:00Z</dcterms:created>
  <dcterms:modified xsi:type="dcterms:W3CDTF">2024-07-04T17:01:44Z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5B9EFFE1E20C404ABDFE08277CB2CA3C_13</vt:lpwstr>
  </property>
  <property fmtid="{D5CDD505-2E9C-101B-9397-08002B2CF9AE}" pid="3" name="KSOProductBuildVer">
    <vt:lpwstr>3082-12.2.0.17119</vt:lpwstr>
  </property>
</Properties>
</file>